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sldIdLst>
    <p:sldId id="262" r:id="rId2"/>
    <p:sldId id="268" r:id="rId3"/>
    <p:sldId id="260" r:id="rId4"/>
    <p:sldId id="257" r:id="rId5"/>
    <p:sldId id="259" r:id="rId6"/>
    <p:sldId id="258" r:id="rId7"/>
    <p:sldId id="269" r:id="rId8"/>
    <p:sldId id="277" r:id="rId9"/>
    <p:sldId id="270" r:id="rId10"/>
    <p:sldId id="263" r:id="rId11"/>
    <p:sldId id="264" r:id="rId12"/>
    <p:sldId id="265" r:id="rId13"/>
    <p:sldId id="266" r:id="rId14"/>
    <p:sldId id="271" r:id="rId15"/>
    <p:sldId id="272" r:id="rId16"/>
    <p:sldId id="267" r:id="rId17"/>
    <p:sldId id="273" r:id="rId18"/>
    <p:sldId id="275" r:id="rId19"/>
    <p:sldId id="274" r:id="rId20"/>
    <p:sldId id="276" r:id="rId21"/>
    <p:sldId id="278"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1" clrIdx="0">
    <p:extLst>
      <p:ext uri="{19B8F6BF-5375-455C-9EA6-DF929625EA0E}">
        <p15:presenceInfo xmlns:p15="http://schemas.microsoft.com/office/powerpoint/2012/main" userId="9a2a27b6d3ad245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2-23T16:00:11.827" idx="1">
    <p:pos x="10" y="10"/>
    <p:text/>
    <p:extLst>
      <p:ext uri="{C676402C-5697-4E1C-873F-D02D1690AC5C}">
        <p15:threadingInfo xmlns:p15="http://schemas.microsoft.com/office/powerpoint/2012/main" timeZoneBias="-420"/>
      </p:ext>
    </p:extLst>
  </p:cm>
</p:cmLst>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E083245-39DA-4966-AD0C-3B818B8F9B1B}"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3FAAB9-EAB8-42EB-852C-A0B2A3FB1A7A}" type="slidenum">
              <a:rPr lang="en-US" smtClean="0"/>
              <a:t>‹#›</a:t>
            </a:fld>
            <a:endParaRPr lang="en-US"/>
          </a:p>
        </p:txBody>
      </p:sp>
    </p:spTree>
    <p:extLst>
      <p:ext uri="{BB962C8B-B14F-4D97-AF65-F5344CB8AC3E}">
        <p14:creationId xmlns:p14="http://schemas.microsoft.com/office/powerpoint/2010/main" val="3892152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083245-39DA-4966-AD0C-3B818B8F9B1B}"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3FAAB9-EAB8-42EB-852C-A0B2A3FB1A7A}" type="slidenum">
              <a:rPr lang="en-US" smtClean="0"/>
              <a:t>‹#›</a:t>
            </a:fld>
            <a:endParaRPr lang="en-US"/>
          </a:p>
        </p:txBody>
      </p:sp>
    </p:spTree>
    <p:extLst>
      <p:ext uri="{BB962C8B-B14F-4D97-AF65-F5344CB8AC3E}">
        <p14:creationId xmlns:p14="http://schemas.microsoft.com/office/powerpoint/2010/main" val="28107312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083245-39DA-4966-AD0C-3B818B8F9B1B}"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3FAAB9-EAB8-42EB-852C-A0B2A3FB1A7A}" type="slidenum">
              <a:rPr lang="en-US" smtClean="0"/>
              <a:t>‹#›</a:t>
            </a:fld>
            <a:endParaRPr lang="en-US"/>
          </a:p>
        </p:txBody>
      </p:sp>
    </p:spTree>
    <p:extLst>
      <p:ext uri="{BB962C8B-B14F-4D97-AF65-F5344CB8AC3E}">
        <p14:creationId xmlns:p14="http://schemas.microsoft.com/office/powerpoint/2010/main" val="35758276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E083245-39DA-4966-AD0C-3B818B8F9B1B}"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3FAAB9-EAB8-42EB-852C-A0B2A3FB1A7A}" type="slidenum">
              <a:rPr lang="en-US" smtClean="0"/>
              <a:t>‹#›</a:t>
            </a:fld>
            <a:endParaRPr lang="en-US"/>
          </a:p>
        </p:txBody>
      </p:sp>
    </p:spTree>
    <p:extLst>
      <p:ext uri="{BB962C8B-B14F-4D97-AF65-F5344CB8AC3E}">
        <p14:creationId xmlns:p14="http://schemas.microsoft.com/office/powerpoint/2010/main" val="1463092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CE083245-39DA-4966-AD0C-3B818B8F9B1B}" type="datetimeFigureOut">
              <a:rPr lang="en-US" smtClean="0"/>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E3FAAB9-EAB8-42EB-852C-A0B2A3FB1A7A}" type="slidenum">
              <a:rPr lang="en-US" smtClean="0"/>
              <a:t>‹#›</a:t>
            </a:fld>
            <a:endParaRPr lang="en-US"/>
          </a:p>
        </p:txBody>
      </p:sp>
    </p:spTree>
    <p:extLst>
      <p:ext uri="{BB962C8B-B14F-4D97-AF65-F5344CB8AC3E}">
        <p14:creationId xmlns:p14="http://schemas.microsoft.com/office/powerpoint/2010/main" val="34403874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E083245-39DA-4966-AD0C-3B818B8F9B1B}"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3FAAB9-EAB8-42EB-852C-A0B2A3FB1A7A}" type="slidenum">
              <a:rPr lang="en-US" smtClean="0"/>
              <a:t>‹#›</a:t>
            </a:fld>
            <a:endParaRPr lang="en-US"/>
          </a:p>
        </p:txBody>
      </p:sp>
    </p:spTree>
    <p:extLst>
      <p:ext uri="{BB962C8B-B14F-4D97-AF65-F5344CB8AC3E}">
        <p14:creationId xmlns:p14="http://schemas.microsoft.com/office/powerpoint/2010/main" val="23076592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E083245-39DA-4966-AD0C-3B818B8F9B1B}" type="datetimeFigureOut">
              <a:rPr lang="en-US" smtClean="0"/>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E3FAAB9-EAB8-42EB-852C-A0B2A3FB1A7A}" type="slidenum">
              <a:rPr lang="en-US" smtClean="0"/>
              <a:t>‹#›</a:t>
            </a:fld>
            <a:endParaRPr lang="en-US"/>
          </a:p>
        </p:txBody>
      </p:sp>
    </p:spTree>
    <p:extLst>
      <p:ext uri="{BB962C8B-B14F-4D97-AF65-F5344CB8AC3E}">
        <p14:creationId xmlns:p14="http://schemas.microsoft.com/office/powerpoint/2010/main" val="2545844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E083245-39DA-4966-AD0C-3B818B8F9B1B}" type="datetimeFigureOut">
              <a:rPr lang="en-US" smtClean="0"/>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E3FAAB9-EAB8-42EB-852C-A0B2A3FB1A7A}" type="slidenum">
              <a:rPr lang="en-US" smtClean="0"/>
              <a:t>‹#›</a:t>
            </a:fld>
            <a:endParaRPr lang="en-US"/>
          </a:p>
        </p:txBody>
      </p:sp>
    </p:spTree>
    <p:extLst>
      <p:ext uri="{BB962C8B-B14F-4D97-AF65-F5344CB8AC3E}">
        <p14:creationId xmlns:p14="http://schemas.microsoft.com/office/powerpoint/2010/main" val="17678826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083245-39DA-4966-AD0C-3B818B8F9B1B}" type="datetimeFigureOut">
              <a:rPr lang="en-US" smtClean="0"/>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E3FAAB9-EAB8-42EB-852C-A0B2A3FB1A7A}" type="slidenum">
              <a:rPr lang="en-US" smtClean="0"/>
              <a:t>‹#›</a:t>
            </a:fld>
            <a:endParaRPr lang="en-US"/>
          </a:p>
        </p:txBody>
      </p:sp>
    </p:spTree>
    <p:extLst>
      <p:ext uri="{BB962C8B-B14F-4D97-AF65-F5344CB8AC3E}">
        <p14:creationId xmlns:p14="http://schemas.microsoft.com/office/powerpoint/2010/main" val="3962811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E083245-39DA-4966-AD0C-3B818B8F9B1B}"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3FAAB9-EAB8-42EB-852C-A0B2A3FB1A7A}" type="slidenum">
              <a:rPr lang="en-US" smtClean="0"/>
              <a:t>‹#›</a:t>
            </a:fld>
            <a:endParaRPr lang="en-US"/>
          </a:p>
        </p:txBody>
      </p:sp>
    </p:spTree>
    <p:extLst>
      <p:ext uri="{BB962C8B-B14F-4D97-AF65-F5344CB8AC3E}">
        <p14:creationId xmlns:p14="http://schemas.microsoft.com/office/powerpoint/2010/main" val="192497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E083245-39DA-4966-AD0C-3B818B8F9B1B}" type="datetimeFigureOut">
              <a:rPr lang="en-US" smtClean="0"/>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E3FAAB9-EAB8-42EB-852C-A0B2A3FB1A7A}" type="slidenum">
              <a:rPr lang="en-US" smtClean="0"/>
              <a:t>‹#›</a:t>
            </a:fld>
            <a:endParaRPr lang="en-US"/>
          </a:p>
        </p:txBody>
      </p:sp>
    </p:spTree>
    <p:extLst>
      <p:ext uri="{BB962C8B-B14F-4D97-AF65-F5344CB8AC3E}">
        <p14:creationId xmlns:p14="http://schemas.microsoft.com/office/powerpoint/2010/main" val="22958276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083245-39DA-4966-AD0C-3B818B8F9B1B}" type="datetimeFigureOut">
              <a:rPr lang="en-US" smtClean="0"/>
              <a:t>12/26/2023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3FAAB9-EAB8-42EB-852C-A0B2A3FB1A7A}" type="slidenum">
              <a:rPr lang="en-US" smtClean="0"/>
              <a:t>‹#›</a:t>
            </a:fld>
            <a:endParaRPr lang="en-US"/>
          </a:p>
        </p:txBody>
      </p:sp>
    </p:spTree>
    <p:extLst>
      <p:ext uri="{BB962C8B-B14F-4D97-AF65-F5344CB8AC3E}">
        <p14:creationId xmlns:p14="http://schemas.microsoft.com/office/powerpoint/2010/main" val="335871796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7600" y="717452"/>
            <a:ext cx="5092505" cy="928468"/>
          </a:xfrm>
        </p:spPr>
        <p:txBody>
          <a:bodyPr>
            <a:normAutofit/>
          </a:bodyPr>
          <a:lstStyle/>
          <a:p>
            <a:pPr algn="ctr"/>
            <a:r>
              <a:rPr lang="vi-VN" sz="4800" smtClean="0">
                <a:solidFill>
                  <a:schemeClr val="accent4">
                    <a:lumMod val="40000"/>
                    <a:lumOff val="60000"/>
                  </a:schemeClr>
                </a:solidFill>
              </a:rPr>
              <a:t>BÁO CÁO ĐỀ TÀI</a:t>
            </a:r>
            <a:endParaRPr lang="en-US" sz="4800">
              <a:solidFill>
                <a:schemeClr val="accent4">
                  <a:lumMod val="40000"/>
                  <a:lumOff val="60000"/>
                </a:schemeClr>
              </a:solidFill>
            </a:endParaRPr>
          </a:p>
        </p:txBody>
      </p:sp>
      <p:sp>
        <p:nvSpPr>
          <p:cNvPr id="3" name="Content Placeholder 2"/>
          <p:cNvSpPr>
            <a:spLocks noGrp="1"/>
          </p:cNvSpPr>
          <p:nvPr>
            <p:ph idx="1"/>
          </p:nvPr>
        </p:nvSpPr>
        <p:spPr>
          <a:xfrm>
            <a:off x="2630658" y="2086565"/>
            <a:ext cx="7118254" cy="523679"/>
          </a:xfrm>
        </p:spPr>
        <p:txBody>
          <a:bodyPr>
            <a:normAutofit fontScale="92500"/>
          </a:bodyPr>
          <a:lstStyle/>
          <a:p>
            <a:pPr marL="0" indent="0" algn="ctr">
              <a:buNone/>
            </a:pPr>
            <a:r>
              <a:rPr lang="vi-VN" smtClean="0">
                <a:solidFill>
                  <a:schemeClr val="accent4">
                    <a:lumMod val="40000"/>
                    <a:lumOff val="60000"/>
                  </a:schemeClr>
                </a:solidFill>
                <a:latin typeface="+mj-lt"/>
              </a:rPr>
              <a:t>Học Phần: Thiết Kế Ứng Dụng Trên Mã Nguồn Mở </a:t>
            </a:r>
            <a:endParaRPr lang="en-US">
              <a:solidFill>
                <a:schemeClr val="accent4">
                  <a:lumMod val="40000"/>
                  <a:lumOff val="60000"/>
                </a:schemeClr>
              </a:solidFill>
              <a:latin typeface="+mj-lt"/>
            </a:endParaRPr>
          </a:p>
        </p:txBody>
      </p:sp>
      <p:sp>
        <p:nvSpPr>
          <p:cNvPr id="11" name="Content Placeholder 2"/>
          <p:cNvSpPr txBox="1">
            <a:spLocks/>
          </p:cNvSpPr>
          <p:nvPr/>
        </p:nvSpPr>
        <p:spPr>
          <a:xfrm>
            <a:off x="4009292" y="3742007"/>
            <a:ext cx="4107766" cy="236337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Giảng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viên : Phạm Thị Quỳnh Trang</a:t>
            </a:r>
            <a:endParaRPr lang="en-US" sz="2000">
              <a:solidFill>
                <a:schemeClr val="accent4">
                  <a:lumMod val="40000"/>
                  <a:lumOff val="60000"/>
                </a:schemeClr>
              </a:solidFill>
              <a:latin typeface="Times New Roman" panose="02020603050405020304" pitchFamily="18" charset="0"/>
              <a:cs typeface="Times New Roman" panose="02020603050405020304" pitchFamily="18" charset="0"/>
            </a:endParaRPr>
          </a:p>
          <a:p>
            <a:pPr marL="0" indent="0" fontAlgn="t">
              <a:buNone/>
            </a:pP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Thực hiện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 : Nhóm 3</a:t>
            </a:r>
            <a:endParaRPr lang="en-US" sz="2000">
              <a:solidFill>
                <a:schemeClr val="accent4">
                  <a:lumMod val="40000"/>
                  <a:lumOff val="60000"/>
                </a:schemeClr>
              </a:solidFill>
              <a:latin typeface="Times New Roman" panose="02020603050405020304" pitchFamily="18" charset="0"/>
              <a:cs typeface="Times New Roman" panose="02020603050405020304" pitchFamily="18" charset="0"/>
            </a:endParaRPr>
          </a:p>
          <a:p>
            <a:pPr marL="0" indent="0" fontAlgn="t">
              <a:buNone/>
            </a:pP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Thành viên : Trịnh Hoàng Long</a:t>
            </a:r>
            <a:endParaRPr lang="en-US" sz="2000">
              <a:solidFill>
                <a:schemeClr val="accent4">
                  <a:lumMod val="40000"/>
                  <a:lumOff val="60000"/>
                </a:schemeClr>
              </a:solidFill>
              <a:latin typeface="Times New Roman" panose="02020603050405020304" pitchFamily="18" charset="0"/>
              <a:cs typeface="Times New Roman" panose="02020603050405020304" pitchFamily="18" charset="0"/>
            </a:endParaRPr>
          </a:p>
          <a:p>
            <a:pPr marL="0" indent="0" fontAlgn="t">
              <a:buNone/>
            </a:pP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                      Nguyễn Tuấn Hưng</a:t>
            </a:r>
            <a:endParaRPr lang="en-US" sz="2000">
              <a:solidFill>
                <a:schemeClr val="accent4">
                  <a:lumMod val="40000"/>
                  <a:lumOff val="60000"/>
                </a:schemeClr>
              </a:solidFill>
              <a:latin typeface="Times New Roman" panose="02020603050405020304" pitchFamily="18" charset="0"/>
              <a:cs typeface="Times New Roman" panose="02020603050405020304" pitchFamily="18" charset="0"/>
            </a:endParaRPr>
          </a:p>
          <a:p>
            <a:pPr marL="0" indent="0" fontAlgn="t">
              <a:buNone/>
            </a:pP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                      Nguyễn Như Đạt</a:t>
            </a:r>
            <a:endParaRPr lang="en-US" sz="2000">
              <a:solidFill>
                <a:schemeClr val="accent4">
                  <a:lumMod val="40000"/>
                  <a:lumOff val="60000"/>
                </a:schemeClr>
              </a:solidFill>
              <a:latin typeface="Times New Roman" panose="02020603050405020304" pitchFamily="18" charset="0"/>
              <a:cs typeface="Times New Roman" panose="02020603050405020304" pitchFamily="18" charset="0"/>
            </a:endParaRPr>
          </a:p>
          <a:p>
            <a:pPr marL="0" indent="0">
              <a:buNone/>
            </a:pPr>
            <a:endParaRPr lang="en-US" sz="18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12" name="Content Placeholder 2"/>
          <p:cNvSpPr txBox="1">
            <a:spLocks/>
          </p:cNvSpPr>
          <p:nvPr/>
        </p:nvSpPr>
        <p:spPr>
          <a:xfrm>
            <a:off x="1589649" y="2743200"/>
            <a:ext cx="9200271" cy="9988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algn="ctr">
              <a:lnSpc>
                <a:spcPct val="100000"/>
              </a:lnSpc>
              <a:spcBef>
                <a:spcPts val="0"/>
              </a:spcBef>
              <a:buNone/>
            </a:pPr>
            <a:r>
              <a:rPr lang="vi-VN" sz="2400" b="1">
                <a:solidFill>
                  <a:srgbClr val="FFC000">
                    <a:lumMod val="40000"/>
                    <a:lumOff val="60000"/>
                  </a:srgbClr>
                </a:solidFill>
                <a:latin typeface="Times New Roman" panose="02020603050405020304" pitchFamily="18" charset="0"/>
              </a:rPr>
              <a:t>ĐỀ TÀI: THIẾT KẾ </a:t>
            </a:r>
            <a:r>
              <a:rPr lang="vi-VN" sz="2400" b="1" smtClean="0">
                <a:solidFill>
                  <a:srgbClr val="FFC000">
                    <a:lumMod val="40000"/>
                    <a:lumOff val="60000"/>
                  </a:srgbClr>
                </a:solidFill>
                <a:latin typeface="Times New Roman" panose="02020603050405020304" pitchFamily="18" charset="0"/>
              </a:rPr>
              <a:t>HỆ THỐN</a:t>
            </a:r>
            <a:r>
              <a:rPr lang="en-US" sz="2400" b="1" smtClean="0">
                <a:solidFill>
                  <a:srgbClr val="FFC000">
                    <a:lumMod val="40000"/>
                    <a:lumOff val="60000"/>
                  </a:srgbClr>
                </a:solidFill>
                <a:latin typeface="Times New Roman" panose="02020603050405020304" pitchFamily="18" charset="0"/>
              </a:rPr>
              <a:t>G</a:t>
            </a:r>
            <a:r>
              <a:rPr lang="vi-VN" sz="2400" b="1" smtClean="0">
                <a:solidFill>
                  <a:srgbClr val="FFC000">
                    <a:lumMod val="40000"/>
                    <a:lumOff val="60000"/>
                  </a:srgbClr>
                </a:solidFill>
                <a:latin typeface="Times New Roman" panose="02020603050405020304" pitchFamily="18" charset="0"/>
              </a:rPr>
              <a:t> NHẬN DIỆN BÀN TAY VÀ THAO TÁC VỚI BÀN TAY</a:t>
            </a:r>
            <a:endParaRPr lang="en-US" sz="2400" b="1">
              <a:solidFill>
                <a:srgbClr val="FFC000">
                  <a:lumMod val="40000"/>
                  <a:lumOff val="60000"/>
                </a:srgbClr>
              </a:solidFill>
              <a:latin typeface="Calibri Light" panose="020F0302020204030204"/>
            </a:endParaRPr>
          </a:p>
        </p:txBody>
      </p:sp>
    </p:spTree>
    <p:extLst>
      <p:ext uri="{BB962C8B-B14F-4D97-AF65-F5344CB8AC3E}">
        <p14:creationId xmlns:p14="http://schemas.microsoft.com/office/powerpoint/2010/main" val="314977174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8880566" cy="915035"/>
          </a:xfrm>
          <a:noFill/>
        </p:spPr>
        <p:txBody>
          <a:bodyPr>
            <a:normAutofit/>
          </a:bodyPr>
          <a:lstStyle/>
          <a:p>
            <a:r>
              <a:rPr lang="vi-VN" sz="2400" smtClean="0">
                <a:solidFill>
                  <a:schemeClr val="accent4">
                    <a:lumMod val="40000"/>
                    <a:lumOff val="60000"/>
                  </a:schemeClr>
                </a:solidFill>
                <a:latin typeface="Times New Roman" panose="02020603050405020304" pitchFamily="18" charset="0"/>
                <a:cs typeface="Times New Roman" panose="02020603050405020304" pitchFamily="18" charset="0"/>
              </a:rPr>
              <a:t>2.Công cụ phá triển</a:t>
            </a:r>
            <a:endParaRPr lang="en-US" sz="24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825624"/>
            <a:ext cx="7613469" cy="4392295"/>
          </a:xfrm>
        </p:spPr>
        <p:txBody>
          <a:bodyPr>
            <a:normAutofit/>
          </a:bodyPr>
          <a:lstStyle/>
          <a:p>
            <a:pPr algn="just"/>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Visual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Studio Code (VS Code) là một trình soạn thảo mã nguồn mở và miễn phí được phát triển bởi Microsoft. Được công bố lần đầu tiên vào tháng 4 năm 2015, VS Code nhanh chóng trở thành một trong những trình soạn thảo mã nguồn phổ biến nhất và được ưa chuộng trong cộng đồng phát triển phần mềm</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a:t>
            </a:r>
          </a:p>
          <a:p>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VS Code là một công cụ miễn phí và mã nguồn mở, giúp cộng đồng phát triển có sẵn một công cụ chất lượng mà không phải trả phí</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a:t>
            </a:r>
          </a:p>
          <a:p>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Hỗ trợ trên nhiều hệ điều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hành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như Windows, macOS, và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Linux</a:t>
            </a:r>
          </a:p>
          <a:p>
            <a:r>
              <a:rPr lang="en-US" sz="2000">
                <a:solidFill>
                  <a:schemeClr val="accent4">
                    <a:lumMod val="40000"/>
                    <a:lumOff val="60000"/>
                  </a:schemeClr>
                </a:solidFill>
                <a:latin typeface="Times New Roman" panose="02020603050405020304" pitchFamily="18" charset="0"/>
                <a:cs typeface="Times New Roman" panose="02020603050405020304" pitchFamily="18" charset="0"/>
              </a:rPr>
              <a:t>Hỗ trợ một loạt các ngôn ngữ lập trình, giúp phát triển ứng dụng đa dạng</a:t>
            </a:r>
            <a:r>
              <a:rPr lang="en-US" sz="2000" smtClean="0">
                <a:solidFill>
                  <a:schemeClr val="accent4">
                    <a:lumMod val="40000"/>
                    <a:lumOff val="60000"/>
                  </a:schemeClr>
                </a:solidFill>
                <a:latin typeface="Times New Roman" panose="02020603050405020304" pitchFamily="18" charset="0"/>
                <a:cs typeface="Times New Roman" panose="02020603050405020304" pitchFamily="18" charset="0"/>
              </a:rPr>
              <a:t>.</a:t>
            </a:r>
            <a:endPar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endParaRPr>
          </a:p>
          <a:p>
            <a:r>
              <a:rPr lang="en-US" sz="2000">
                <a:solidFill>
                  <a:schemeClr val="accent4">
                    <a:lumMod val="40000"/>
                    <a:lumOff val="60000"/>
                  </a:schemeClr>
                </a:solidFill>
                <a:latin typeface="Times New Roman" panose="02020603050405020304" pitchFamily="18" charset="0"/>
                <a:cs typeface="Times New Roman" panose="02020603050405020304" pitchFamily="18" charset="0"/>
              </a:rPr>
              <a:t>Tích hợp với nhiều công cụ quản lý mã nguồn</a:t>
            </a:r>
          </a:p>
        </p:txBody>
      </p:sp>
      <p:pic>
        <p:nvPicPr>
          <p:cNvPr id="4" name="Picture 3"/>
          <p:cNvPicPr>
            <a:picLocks noChangeAspect="1"/>
          </p:cNvPicPr>
          <p:nvPr/>
        </p:nvPicPr>
        <p:blipFill>
          <a:blip r:embed="rId3"/>
          <a:stretch>
            <a:fillRect/>
          </a:stretch>
        </p:blipFill>
        <p:spPr>
          <a:xfrm>
            <a:off x="8712182" y="1951222"/>
            <a:ext cx="2745521" cy="2733319"/>
          </a:xfrm>
          <a:prstGeom prst="rect">
            <a:avLst/>
          </a:prstGeom>
        </p:spPr>
      </p:pic>
    </p:spTree>
    <p:extLst>
      <p:ext uri="{BB962C8B-B14F-4D97-AF65-F5344CB8AC3E}">
        <p14:creationId xmlns:p14="http://schemas.microsoft.com/office/powerpoint/2010/main" val="41619715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50000"/>
              </a:lnSpc>
            </a:pPr>
            <a:r>
              <a:rPr lang="vi-VN" sz="2400" smtClean="0">
                <a:solidFill>
                  <a:schemeClr val="accent4">
                    <a:lumMod val="40000"/>
                    <a:lumOff val="60000"/>
                  </a:schemeClr>
                </a:solidFill>
                <a:cs typeface="Times New Roman" panose="02020603050405020304" pitchFamily="18" charset="0"/>
              </a:rPr>
              <a:t>III. XÂY DỰNG ỨNG DỤNG</a:t>
            </a:r>
            <a:r>
              <a:rPr lang="vi-VN" sz="2400">
                <a:solidFill>
                  <a:schemeClr val="accent4">
                    <a:lumMod val="40000"/>
                    <a:lumOff val="60000"/>
                  </a:schemeClr>
                </a:solidFill>
                <a:cs typeface="Times New Roman" panose="02020603050405020304" pitchFamily="18" charset="0"/>
              </a:rPr>
              <a:t/>
            </a:r>
            <a:br>
              <a:rPr lang="vi-VN" sz="2400">
                <a:solidFill>
                  <a:schemeClr val="accent4">
                    <a:lumMod val="40000"/>
                    <a:lumOff val="60000"/>
                  </a:schemeClr>
                </a:solidFill>
                <a:cs typeface="Times New Roman" panose="02020603050405020304" pitchFamily="18" charset="0"/>
              </a:rPr>
            </a:br>
            <a:r>
              <a:rPr lang="vi-VN" sz="2400" smtClean="0">
                <a:solidFill>
                  <a:schemeClr val="accent4">
                    <a:lumMod val="40000"/>
                    <a:lumOff val="60000"/>
                  </a:schemeClr>
                </a:solidFill>
                <a:cs typeface="Times New Roman" panose="02020603050405020304" pitchFamily="18" charset="0"/>
              </a:rPr>
              <a:t>1.Phân </a:t>
            </a:r>
            <a:r>
              <a:rPr lang="vi-VN" sz="2400">
                <a:solidFill>
                  <a:schemeClr val="accent4">
                    <a:lumMod val="40000"/>
                    <a:lumOff val="60000"/>
                  </a:schemeClr>
                </a:solidFill>
                <a:cs typeface="Times New Roman" panose="02020603050405020304" pitchFamily="18" charset="0"/>
              </a:rPr>
              <a:t>tích thuật  toán</a:t>
            </a:r>
            <a:endParaRPr lang="en-US" sz="24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199" y="1690688"/>
            <a:ext cx="10739511" cy="4864857"/>
          </a:xfrm>
          <a:solidFill>
            <a:schemeClr val="accent1">
              <a:lumMod val="50000"/>
            </a:schemeClr>
          </a:solidFill>
        </p:spPr>
        <p:txBody>
          <a:bodyPr>
            <a:normAutofit/>
          </a:bodyPr>
          <a:lstStyle/>
          <a:p>
            <a:pPr algn="just"/>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Đoạn module phát triển sử dụng  thư viện Mediapipe cụ thể là MediaPipe Hands.MediaPipe Hands sử dụng một mô hình học sâu (Deep Neural Network - DNN) để phát hiện và theo dõi lòng bàn tay.Và trong thư viện này , mô hình chính được sử dụng  để nhận diện bàn tay là mô hình Hand Landmarker và Hand Tracking. Và cả 2 mô hình này đều sử dụng DNN để phát hiện và theo dõi lòng bàn tay</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a:t>
            </a:r>
          </a:p>
          <a:p>
            <a:r>
              <a:rPr lang="en-US" sz="2000">
                <a:solidFill>
                  <a:schemeClr val="accent4">
                    <a:lumMod val="40000"/>
                    <a:lumOff val="60000"/>
                  </a:schemeClr>
                </a:solidFill>
                <a:latin typeface="Times New Roman" panose="02020603050405020304" pitchFamily="18" charset="0"/>
                <a:cs typeface="Times New Roman" panose="02020603050405020304" pitchFamily="18" charset="0"/>
              </a:rPr>
              <a:t>Mô hình DNN trong MediaPipe Hands hoạt động theo hai giai đoạn</a:t>
            </a:r>
            <a:r>
              <a:rPr lang="en-US" sz="2000" smtClean="0">
                <a:solidFill>
                  <a:schemeClr val="accent4">
                    <a:lumMod val="40000"/>
                    <a:lumOff val="60000"/>
                  </a:schemeClr>
                </a:solidFill>
                <a:latin typeface="Times New Roman" panose="02020603050405020304" pitchFamily="18" charset="0"/>
                <a:cs typeface="Times New Roman" panose="02020603050405020304" pitchFamily="18" charset="0"/>
              </a:rPr>
              <a:t>:</a:t>
            </a:r>
            <a:endPar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endParaRPr>
          </a:p>
          <a:p>
            <a:pPr lvl="1"/>
            <a:r>
              <a:rPr lang="en-US" sz="1800">
                <a:solidFill>
                  <a:schemeClr val="accent4">
                    <a:lumMod val="40000"/>
                    <a:lumOff val="60000"/>
                  </a:schemeClr>
                </a:solidFill>
                <a:latin typeface="Times New Roman" panose="02020603050405020304" pitchFamily="18" charset="0"/>
                <a:cs typeface="Times New Roman" panose="02020603050405020304" pitchFamily="18" charset="0"/>
              </a:rPr>
              <a:t>Phát hiện lòng bàn </a:t>
            </a:r>
            <a:r>
              <a:rPr lang="en-US" sz="1800" smtClean="0">
                <a:solidFill>
                  <a:schemeClr val="accent4">
                    <a:lumMod val="40000"/>
                    <a:lumOff val="60000"/>
                  </a:schemeClr>
                </a:solidFill>
                <a:latin typeface="Times New Roman" panose="02020603050405020304" pitchFamily="18" charset="0"/>
                <a:cs typeface="Times New Roman" panose="02020603050405020304" pitchFamily="18" charset="0"/>
              </a:rPr>
              <a:t>tay</a:t>
            </a:r>
            <a:endParaRPr lang="vi-VN" sz="1800" smtClean="0">
              <a:solidFill>
                <a:schemeClr val="accent4">
                  <a:lumMod val="40000"/>
                  <a:lumOff val="60000"/>
                </a:schemeClr>
              </a:solidFill>
              <a:latin typeface="Times New Roman" panose="02020603050405020304" pitchFamily="18" charset="0"/>
              <a:cs typeface="Times New Roman" panose="02020603050405020304" pitchFamily="18" charset="0"/>
            </a:endParaRPr>
          </a:p>
          <a:p>
            <a:pPr lvl="1"/>
            <a:r>
              <a:rPr lang="en-US" sz="1800">
                <a:solidFill>
                  <a:schemeClr val="accent4">
                    <a:lumMod val="40000"/>
                    <a:lumOff val="60000"/>
                  </a:schemeClr>
                </a:solidFill>
                <a:latin typeface="Times New Roman" panose="02020603050405020304" pitchFamily="18" charset="0"/>
                <a:cs typeface="Times New Roman" panose="02020603050405020304" pitchFamily="18" charset="0"/>
              </a:rPr>
              <a:t>Xác định vị trí các điểm đánh dấu trên tay (Hand landmarks identification</a:t>
            </a:r>
            <a:r>
              <a:rPr lang="en-US" sz="1800" smtClean="0">
                <a:solidFill>
                  <a:schemeClr val="accent4">
                    <a:lumMod val="40000"/>
                    <a:lumOff val="60000"/>
                  </a:schemeClr>
                </a:solidFill>
                <a:latin typeface="Times New Roman" panose="02020603050405020304" pitchFamily="18" charset="0"/>
                <a:cs typeface="Times New Roman" panose="02020603050405020304" pitchFamily="18" charset="0"/>
              </a:rPr>
              <a:t>):</a:t>
            </a:r>
            <a:endParaRPr lang="vi-VN" sz="1800">
              <a:solidFill>
                <a:schemeClr val="accent4">
                  <a:lumMod val="40000"/>
                  <a:lumOff val="60000"/>
                </a:schemeClr>
              </a:solidFill>
              <a:latin typeface="Times New Roman" panose="02020603050405020304" pitchFamily="18" charset="0"/>
              <a:cs typeface="Times New Roman" panose="02020603050405020304" pitchFamily="18" charset="0"/>
            </a:endParaRPr>
          </a:p>
          <a:p>
            <a:pPr algn="just"/>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Trong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mã nguồn, mpHands.Hands() được sử dụng, nó tạo ra một đối tượng để phát hiện lòng bàn tay và xác định vị trí các điểm đánh dấu trên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tay.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Điều này bao gồm cả việc phát hiện lòng bàn tay (tương đương với Hand Landmarker) và theo dõi lòng bàn tay qua thời gian (tương đương với Hand Tracking).</a:t>
            </a:r>
          </a:p>
          <a:p>
            <a:r>
              <a:rPr lang="en-US" sz="2000">
                <a:solidFill>
                  <a:schemeClr val="accent4">
                    <a:lumMod val="40000"/>
                    <a:lumOff val="60000"/>
                  </a:schemeClr>
                </a:solidFill>
                <a:latin typeface="Times New Roman" panose="02020603050405020304" pitchFamily="18" charset="0"/>
                <a:cs typeface="Times New Roman" panose="02020603050405020304" pitchFamily="18" charset="0"/>
              </a:rPr>
              <a:t>Link module mã nguồn mở:     https://developers.google.com/mediapipe/solutions/vision/hand_landmarker </a:t>
            </a:r>
            <a:endParaRPr lang="vi-VN" sz="20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384215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2000" b="-12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2400" smtClean="0">
                <a:solidFill>
                  <a:schemeClr val="accent4">
                    <a:lumMod val="40000"/>
                    <a:lumOff val="60000"/>
                  </a:schemeClr>
                </a:solidFill>
                <a:latin typeface="Times New Roman" panose="02020603050405020304" pitchFamily="18" charset="0"/>
                <a:cs typeface="Times New Roman" panose="02020603050405020304" pitchFamily="18" charset="0"/>
              </a:rPr>
              <a:t>2.Quy trình thực hiện module</a:t>
            </a:r>
            <a:endParaRPr lang="en-US" sz="24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0" y="1589649"/>
            <a:ext cx="10515600" cy="3467052"/>
          </a:xfrm>
          <a:solidFill>
            <a:schemeClr val="accent1">
              <a:lumMod val="50000"/>
            </a:schemeClr>
          </a:solidFill>
        </p:spPr>
        <p:txBody>
          <a:bodyPr>
            <a:normAutofit/>
          </a:bodyPr>
          <a:lstStyle/>
          <a:p>
            <a:pPr marL="0" indent="0">
              <a:buNone/>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Trình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tự thực hiện: 	</a:t>
            </a:r>
            <a:endPar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endParaRPr>
          </a:p>
          <a:p>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Sử dụng OpenCV để xử lý video. Cụ thể được sử dụng để đọc video từ camera và chuyển hình ảnh từ không gian màu BGR sang RGB	</a:t>
            </a:r>
            <a:endPar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endParaRPr>
          </a:p>
          <a:p>
            <a:pPr algn="just"/>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Sử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dụng Mediapipe: là 1 framework được sử dụng  để xây dụng pipeline cho dữ liệu chuỗi thời gian như âm thanh ,video.Cụ thể đối với đoạn code trên thì dùng để xây dựng mô hình theo dõi bàn tay	</a:t>
            </a:r>
            <a:endPar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endParaRPr>
          </a:p>
          <a:p>
            <a:pPr algn="just"/>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Phát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hiện lòng bàn tay: Mô hình này sử dụng một mô hình phát hiện lòng bàn tay đơn lẻ. Mô hình này hoạt động trên toàn bộ hình ảnh đầu vào và cung cấp một hình ảnh đã được cắt của bàn tay.	</a:t>
            </a:r>
            <a:endPar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endParaRPr>
          </a:p>
          <a:p>
            <a:pPr algn="just"/>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Xác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định vị trí các điểm đánh dấu trên tay: Sau khi phát hiện lòng bàn tay, MediaPipe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thực hiện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việc xác định vị trí chính xác của 21 tọa độ lòng bàn tay 3D trong vùng tay được phát hiện.</a:t>
            </a:r>
            <a:endParaRPr lang="en-US" sz="2000">
              <a:solidFill>
                <a:schemeClr val="accent4">
                  <a:lumMod val="40000"/>
                  <a:lumOff val="6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534942" y="5056701"/>
            <a:ext cx="4818858" cy="1801299"/>
          </a:xfrm>
          <a:prstGeom prst="rect">
            <a:avLst/>
          </a:prstGeom>
        </p:spPr>
      </p:pic>
    </p:spTree>
    <p:extLst>
      <p:ext uri="{BB962C8B-B14F-4D97-AF65-F5344CB8AC3E}">
        <p14:creationId xmlns:p14="http://schemas.microsoft.com/office/powerpoint/2010/main" val="28741780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3494649" cy="774358"/>
          </a:xfrm>
        </p:spPr>
        <p:txBody>
          <a:bodyPr>
            <a:normAutofit/>
          </a:bodyPr>
          <a:lstStyle/>
          <a:p>
            <a:r>
              <a:rPr lang="vi-VN" sz="2400" smtClean="0">
                <a:solidFill>
                  <a:schemeClr val="accent4">
                    <a:lumMod val="40000"/>
                    <a:lumOff val="60000"/>
                  </a:schemeClr>
                </a:solidFill>
                <a:latin typeface="Times New Roman" panose="02020603050405020304" pitchFamily="18" charset="0"/>
                <a:cs typeface="Times New Roman" panose="02020603050405020304" pitchFamily="18" charset="0"/>
              </a:rPr>
              <a:t>3.Ý tưởng phát triển</a:t>
            </a:r>
            <a:endParaRPr lang="en-US" sz="24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3456" y="1276986"/>
            <a:ext cx="5133114" cy="3210608"/>
          </a:xfrm>
          <a:solidFill>
            <a:schemeClr val="accent1">
              <a:lumMod val="50000"/>
            </a:schemeClr>
          </a:solidFill>
        </p:spPr>
        <p:txBody>
          <a:bodyPr>
            <a:normAutofit/>
          </a:bodyPr>
          <a:lstStyle/>
          <a:p>
            <a:pPr marL="0" indent="0">
              <a:buNone/>
            </a:pPr>
            <a:r>
              <a:rPr lang="vi-VN" sz="2400" smtClean="0">
                <a:solidFill>
                  <a:schemeClr val="accent4">
                    <a:lumMod val="40000"/>
                    <a:lumOff val="60000"/>
                  </a:schemeClr>
                </a:solidFill>
                <a:latin typeface="Times New Roman" panose="02020603050405020304" pitchFamily="18" charset="0"/>
                <a:cs typeface="Times New Roman" panose="02020603050405020304" pitchFamily="18" charset="0"/>
              </a:rPr>
              <a:t>Nhận diện số đếm từ 0 đến 5</a:t>
            </a:r>
          </a:p>
          <a:p>
            <a:pPr algn="just"/>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Sau khi đã nhận diện được bàn tay và có được 21 điểm trên bàn tay.Lấy các điểm đầu trên các ngón tay và đưa vào một list. List đó chứa 5 điểm [4,8,12,16,20</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a:t>
            </a:r>
          </a:p>
          <a:p>
            <a:r>
              <a:rPr lang="en-US" sz="2000">
                <a:solidFill>
                  <a:schemeClr val="accent4">
                    <a:lumMod val="40000"/>
                    <a:lumOff val="60000"/>
                  </a:schemeClr>
                </a:solidFill>
                <a:latin typeface="Times New Roman" panose="02020603050405020304" pitchFamily="18" charset="0"/>
                <a:cs typeface="Times New Roman" panose="02020603050405020304" pitchFamily="18" charset="0"/>
              </a:rPr>
              <a:t>Mỗi một điểm chứa 3 trạng thái đó là: vị trí điểm, chiều rộng , chiều </a:t>
            </a:r>
            <a:r>
              <a:rPr lang="en-US" sz="2000" smtClean="0">
                <a:solidFill>
                  <a:schemeClr val="accent4">
                    <a:lumMod val="40000"/>
                    <a:lumOff val="60000"/>
                  </a:schemeClr>
                </a:solidFill>
                <a:latin typeface="Times New Roman" panose="02020603050405020304" pitchFamily="18" charset="0"/>
                <a:cs typeface="Times New Roman" panose="02020603050405020304" pitchFamily="18" charset="0"/>
              </a:rPr>
              <a:t>cao</a:t>
            </a:r>
            <a:endPar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endParaRPr>
          </a:p>
          <a:p>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V</a:t>
            </a:r>
            <a:r>
              <a:rPr lang="en-US" sz="2000" smtClean="0">
                <a:solidFill>
                  <a:schemeClr val="accent4">
                    <a:lumMod val="40000"/>
                    <a:lumOff val="60000"/>
                  </a:schemeClr>
                </a:solidFill>
                <a:latin typeface="Times New Roman" panose="02020603050405020304" pitchFamily="18" charset="0"/>
                <a:cs typeface="Times New Roman" panose="02020603050405020304" pitchFamily="18" charset="0"/>
              </a:rPr>
              <a:t>ị </a:t>
            </a:r>
            <a:r>
              <a:rPr lang="en-US" sz="2000">
                <a:solidFill>
                  <a:schemeClr val="accent4">
                    <a:lumMod val="40000"/>
                    <a:lumOff val="60000"/>
                  </a:schemeClr>
                </a:solidFill>
                <a:latin typeface="Times New Roman" panose="02020603050405020304" pitchFamily="18" charset="0"/>
                <a:cs typeface="Times New Roman" panose="02020603050405020304" pitchFamily="18" charset="0"/>
              </a:rPr>
              <a:t>trí điểm trên bàn tay, chiều rộng , chiều </a:t>
            </a:r>
            <a:r>
              <a:rPr lang="en-US" sz="2000" smtClean="0">
                <a:solidFill>
                  <a:schemeClr val="accent4">
                    <a:lumMod val="40000"/>
                    <a:lumOff val="60000"/>
                  </a:schemeClr>
                </a:solidFill>
                <a:latin typeface="Times New Roman" panose="02020603050405020304" pitchFamily="18" charset="0"/>
                <a:cs typeface="Times New Roman" panose="02020603050405020304" pitchFamily="18" charset="0"/>
              </a:rPr>
              <a:t>cao</a:t>
            </a:r>
            <a:endPar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endParaRPr>
          </a:p>
        </p:txBody>
      </p:sp>
      <p:pic>
        <p:nvPicPr>
          <p:cNvPr id="5" name="Picture 4"/>
          <p:cNvPicPr>
            <a:picLocks noChangeAspect="1"/>
          </p:cNvPicPr>
          <p:nvPr/>
        </p:nvPicPr>
        <p:blipFill>
          <a:blip r:embed="rId3"/>
          <a:stretch>
            <a:fillRect/>
          </a:stretch>
        </p:blipFill>
        <p:spPr>
          <a:xfrm>
            <a:off x="5816570" y="1276986"/>
            <a:ext cx="6112833" cy="2206583"/>
          </a:xfrm>
          <a:prstGeom prst="rect">
            <a:avLst/>
          </a:prstGeom>
          <a:solidFill>
            <a:schemeClr val="tx1">
              <a:lumMod val="95000"/>
              <a:lumOff val="5000"/>
            </a:schemeClr>
          </a:solidFill>
        </p:spPr>
      </p:pic>
      <p:pic>
        <p:nvPicPr>
          <p:cNvPr id="6" name="Picture 5"/>
          <p:cNvPicPr>
            <a:picLocks noChangeAspect="1"/>
          </p:cNvPicPr>
          <p:nvPr/>
        </p:nvPicPr>
        <p:blipFill>
          <a:blip r:embed="rId4"/>
          <a:stretch>
            <a:fillRect/>
          </a:stretch>
        </p:blipFill>
        <p:spPr>
          <a:xfrm>
            <a:off x="5816569" y="3600908"/>
            <a:ext cx="3482175" cy="3257092"/>
          </a:xfrm>
          <a:prstGeom prst="rect">
            <a:avLst/>
          </a:prstGeom>
          <a:solidFill>
            <a:schemeClr val="accent1">
              <a:lumMod val="50000"/>
            </a:schemeClr>
          </a:solidFill>
        </p:spPr>
      </p:pic>
    </p:spTree>
    <p:extLst>
      <p:ext uri="{BB962C8B-B14F-4D97-AF65-F5344CB8AC3E}">
        <p14:creationId xmlns:p14="http://schemas.microsoft.com/office/powerpoint/2010/main" val="32649377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4043289" cy="788426"/>
          </a:xfrm>
        </p:spPr>
        <p:txBody>
          <a:bodyPr/>
          <a:lstStyle/>
          <a:p>
            <a:r>
              <a:rPr lang="vi-VN" sz="2400">
                <a:solidFill>
                  <a:srgbClr val="FFC000">
                    <a:lumMod val="40000"/>
                    <a:lumOff val="60000"/>
                  </a:srgbClr>
                </a:solidFill>
                <a:cs typeface="Times New Roman" panose="02020603050405020304" pitchFamily="18" charset="0"/>
              </a:rPr>
              <a:t>3.Ý tưởng phát triển</a:t>
            </a:r>
            <a:endParaRPr lang="en-US"/>
          </a:p>
        </p:txBody>
      </p:sp>
      <p:sp>
        <p:nvSpPr>
          <p:cNvPr id="3" name="Content Placeholder 2"/>
          <p:cNvSpPr>
            <a:spLocks noGrp="1"/>
          </p:cNvSpPr>
          <p:nvPr>
            <p:ph idx="1"/>
          </p:nvPr>
        </p:nvSpPr>
        <p:spPr>
          <a:xfrm>
            <a:off x="1077350" y="1361392"/>
            <a:ext cx="5187534" cy="3020695"/>
          </a:xfrm>
          <a:solidFill>
            <a:schemeClr val="accent1">
              <a:lumMod val="50000"/>
            </a:schemeClr>
          </a:solidFill>
        </p:spPr>
        <p:txBody>
          <a:bodyPr>
            <a:normAutofit/>
          </a:bodyPr>
          <a:lstStyle/>
          <a:p>
            <a:pPr algn="just"/>
            <a:r>
              <a:rPr lang="en-US" sz="2000" smtClean="0">
                <a:solidFill>
                  <a:schemeClr val="accent4">
                    <a:lumMod val="40000"/>
                    <a:lumOff val="60000"/>
                  </a:schemeClr>
                </a:solidFill>
                <a:latin typeface="Times New Roman" panose="02020603050405020304" pitchFamily="18" charset="0"/>
                <a:cs typeface="Times New Roman" panose="02020603050405020304" pitchFamily="18" charset="0"/>
              </a:rPr>
              <a:t>C</a:t>
            </a:r>
            <a:r>
              <a:rPr lang="vi-VN" sz="2200" smtClean="0">
                <a:solidFill>
                  <a:schemeClr val="accent4">
                    <a:lumMod val="40000"/>
                    <a:lumOff val="60000"/>
                  </a:schemeClr>
                </a:solidFill>
                <a:latin typeface="Times New Roman" panose="02020603050405020304" pitchFamily="18" charset="0"/>
                <a:cs typeface="Times New Roman" panose="02020603050405020304" pitchFamily="18" charset="0"/>
              </a:rPr>
              <a:t>húng </a:t>
            </a:r>
            <a:r>
              <a:rPr lang="vi-VN" sz="2200">
                <a:solidFill>
                  <a:schemeClr val="accent4">
                    <a:lumMod val="40000"/>
                    <a:lumOff val="60000"/>
                  </a:schemeClr>
                </a:solidFill>
                <a:latin typeface="Times New Roman" panose="02020603050405020304" pitchFamily="18" charset="0"/>
                <a:cs typeface="Times New Roman" panose="02020603050405020304" pitchFamily="18" charset="0"/>
              </a:rPr>
              <a:t>ta nhận thấy khi đang duỗi thì trạng thái width của '4' điểm đang giảm dần từ điểm '4' xuống điểm '1</a:t>
            </a:r>
            <a:r>
              <a:rPr lang="vi-VN" sz="2200" smtClean="0">
                <a:solidFill>
                  <a:schemeClr val="accent4">
                    <a:lumMod val="40000"/>
                    <a:lumOff val="60000"/>
                  </a:schemeClr>
                </a:solidFill>
                <a:latin typeface="Times New Roman" panose="02020603050405020304" pitchFamily="18" charset="0"/>
                <a:cs typeface="Times New Roman" panose="02020603050405020304" pitchFamily="18" charset="0"/>
              </a:rPr>
              <a:t>'.</a:t>
            </a:r>
            <a:endParaRPr lang="en-US" sz="2200" smtClean="0">
              <a:solidFill>
                <a:schemeClr val="accent4">
                  <a:lumMod val="40000"/>
                  <a:lumOff val="60000"/>
                </a:schemeClr>
              </a:solidFill>
              <a:latin typeface="Times New Roman" panose="02020603050405020304" pitchFamily="18" charset="0"/>
              <a:cs typeface="Times New Roman" panose="02020603050405020304" pitchFamily="18" charset="0"/>
            </a:endParaRPr>
          </a:p>
          <a:p>
            <a:pPr algn="just"/>
            <a:r>
              <a:rPr lang="vi-VN" sz="2200" smtClean="0">
                <a:solidFill>
                  <a:schemeClr val="accent4">
                    <a:lumMod val="40000"/>
                    <a:lumOff val="60000"/>
                  </a:schemeClr>
                </a:solidFill>
                <a:latin typeface="Times New Roman" panose="02020603050405020304" pitchFamily="18" charset="0"/>
                <a:cs typeface="Times New Roman" panose="02020603050405020304" pitchFamily="18" charset="0"/>
              </a:rPr>
              <a:t>Dựa </a:t>
            </a:r>
            <a:r>
              <a:rPr lang="vi-VN" sz="2200">
                <a:solidFill>
                  <a:schemeClr val="accent4">
                    <a:lumMod val="40000"/>
                    <a:lumOff val="60000"/>
                  </a:schemeClr>
                </a:solidFill>
                <a:latin typeface="Times New Roman" panose="02020603050405020304" pitchFamily="18" charset="0"/>
                <a:cs typeface="Times New Roman" panose="02020603050405020304" pitchFamily="18" charset="0"/>
              </a:rPr>
              <a:t>vào điều đó ta so sánh điểm '4' với điểm '3'.Nếu trạng thái width của điểm '3' lớn hơn trạng thái width của điểm '4' thì ngón cái mở ngược lại thì ngón cái quặp.</a:t>
            </a:r>
            <a:endParaRPr lang="en-US" sz="2200">
              <a:solidFill>
                <a:schemeClr val="accent4">
                  <a:lumMod val="40000"/>
                  <a:lumOff val="6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6264885" y="1361392"/>
            <a:ext cx="5541968" cy="3020695"/>
          </a:xfrm>
          <a:prstGeom prst="rect">
            <a:avLst/>
          </a:prstGeom>
          <a:solidFill>
            <a:schemeClr val="tx1">
              <a:lumMod val="95000"/>
              <a:lumOff val="5000"/>
            </a:schemeClr>
          </a:solidFill>
        </p:spPr>
      </p:pic>
      <p:pic>
        <p:nvPicPr>
          <p:cNvPr id="7" name="Picture 6"/>
          <p:cNvPicPr>
            <a:picLocks noChangeAspect="1"/>
          </p:cNvPicPr>
          <p:nvPr/>
        </p:nvPicPr>
        <p:blipFill>
          <a:blip r:embed="rId4"/>
          <a:stretch>
            <a:fillRect/>
          </a:stretch>
        </p:blipFill>
        <p:spPr>
          <a:xfrm>
            <a:off x="1077349" y="4382085"/>
            <a:ext cx="5187536" cy="2327814"/>
          </a:xfrm>
          <a:prstGeom prst="rect">
            <a:avLst/>
          </a:prstGeom>
        </p:spPr>
      </p:pic>
      <p:pic>
        <p:nvPicPr>
          <p:cNvPr id="8" name="Picture 7"/>
          <p:cNvPicPr>
            <a:picLocks noChangeAspect="1"/>
          </p:cNvPicPr>
          <p:nvPr/>
        </p:nvPicPr>
        <p:blipFill>
          <a:blip r:embed="rId5"/>
          <a:stretch>
            <a:fillRect/>
          </a:stretch>
        </p:blipFill>
        <p:spPr>
          <a:xfrm>
            <a:off x="6264884" y="4382086"/>
            <a:ext cx="5541969" cy="2327813"/>
          </a:xfrm>
          <a:prstGeom prst="rect">
            <a:avLst/>
          </a:prstGeom>
        </p:spPr>
      </p:pic>
    </p:spTree>
    <p:extLst>
      <p:ext uri="{BB962C8B-B14F-4D97-AF65-F5344CB8AC3E}">
        <p14:creationId xmlns:p14="http://schemas.microsoft.com/office/powerpoint/2010/main" val="32840689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0000" b="-40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5056163" cy="718087"/>
          </a:xfrm>
        </p:spPr>
        <p:txBody>
          <a:bodyPr>
            <a:normAutofit/>
          </a:bodyPr>
          <a:lstStyle/>
          <a:p>
            <a:r>
              <a:rPr lang="vi-VN" sz="2400">
                <a:solidFill>
                  <a:srgbClr val="FFC000">
                    <a:lumMod val="40000"/>
                    <a:lumOff val="60000"/>
                  </a:srgbClr>
                </a:solidFill>
                <a:cs typeface="Times New Roman" panose="02020603050405020304" pitchFamily="18" charset="0"/>
              </a:rPr>
              <a:t>3.Ý tưởng phát triển</a:t>
            </a:r>
            <a:endParaRPr lang="en-US" sz="24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13118" y="1502451"/>
            <a:ext cx="5576668" cy="4138694"/>
          </a:xfrm>
          <a:solidFill>
            <a:schemeClr val="accent1">
              <a:lumMod val="50000"/>
            </a:schemeClr>
          </a:solidFill>
        </p:spPr>
        <p:txBody>
          <a:bodyPr>
            <a:noAutofit/>
          </a:bodyPr>
          <a:lstStyle/>
          <a:p>
            <a:pPr algn="just"/>
            <a:r>
              <a:rPr lang="vi-VN" sz="2000">
                <a:solidFill>
                  <a:schemeClr val="accent4">
                    <a:lumMod val="40000"/>
                    <a:lumOff val="60000"/>
                  </a:schemeClr>
                </a:solidFill>
                <a:latin typeface="+mj-lt"/>
              </a:rPr>
              <a:t>Nhìn vào hình ảnh , nhận thấy từ điểm đầu ngón tay đến điểm cuối ngón tay trạng thái height tăng dần</a:t>
            </a:r>
            <a:r>
              <a:rPr lang="vi-VN" sz="2000" smtClean="0">
                <a:solidFill>
                  <a:schemeClr val="accent4">
                    <a:lumMod val="40000"/>
                    <a:lumOff val="60000"/>
                  </a:schemeClr>
                </a:solidFill>
                <a:latin typeface="+mj-lt"/>
              </a:rPr>
              <a:t>.</a:t>
            </a:r>
          </a:p>
          <a:p>
            <a:pPr algn="just"/>
            <a:r>
              <a:rPr lang="vi-VN" sz="2000" smtClean="0">
                <a:solidFill>
                  <a:schemeClr val="accent4">
                    <a:lumMod val="40000"/>
                    <a:lumOff val="60000"/>
                  </a:schemeClr>
                </a:solidFill>
                <a:latin typeface="+mj-lt"/>
              </a:rPr>
              <a:t>Để </a:t>
            </a:r>
            <a:r>
              <a:rPr lang="vi-VN" sz="2000">
                <a:solidFill>
                  <a:schemeClr val="accent4">
                    <a:lumMod val="40000"/>
                    <a:lumOff val="60000"/>
                  </a:schemeClr>
                </a:solidFill>
                <a:latin typeface="+mj-lt"/>
              </a:rPr>
              <a:t>nhận biết ngón tay duỗi thì so sánh trạng thái height của điểm '8' với trạng thái height của điểm '6'  nếu điểm '8' nhỏ hơn điểm '6' thì đang duỗi, ngược lại thì đang quặp.Chúng em dùng vòng lặp để nhận diện với 4 ngón giống này</a:t>
            </a:r>
            <a:r>
              <a:rPr lang="vi-VN" sz="2000" smtClean="0">
                <a:solidFill>
                  <a:schemeClr val="accent4">
                    <a:lumMod val="40000"/>
                    <a:lumOff val="60000"/>
                  </a:schemeClr>
                </a:solidFill>
                <a:latin typeface="+mj-lt"/>
              </a:rPr>
              <a:t>.</a:t>
            </a:r>
            <a:endParaRPr lang="vi-VN" sz="2000">
              <a:solidFill>
                <a:schemeClr val="accent4">
                  <a:lumMod val="40000"/>
                  <a:lumOff val="60000"/>
                </a:schemeClr>
              </a:solidFill>
              <a:latin typeface="+mj-lt"/>
            </a:endParaRPr>
          </a:p>
          <a:p>
            <a:pPr algn="just"/>
            <a:r>
              <a:rPr lang="vi-VN" sz="2000">
                <a:solidFill>
                  <a:schemeClr val="accent4">
                    <a:lumMod val="40000"/>
                    <a:lumOff val="60000"/>
                  </a:schemeClr>
                </a:solidFill>
                <a:latin typeface="+mj-lt"/>
              </a:rPr>
              <a:t>Tạo một list có chức năng là chứa trạng thái của mỗi ngón tay.Quy định nếu ngón duỗi thì thêm vào list số '1' , ngược lại thêm vào list số '0'.Sau đó đếm số số '1' thì đó chính là số ngón tay đang mở ứng với số đếm</a:t>
            </a:r>
            <a:r>
              <a:rPr lang="vi-VN" sz="2000" smtClean="0">
                <a:solidFill>
                  <a:schemeClr val="accent4">
                    <a:lumMod val="40000"/>
                    <a:lumOff val="60000"/>
                  </a:schemeClr>
                </a:solidFill>
                <a:latin typeface="+mj-lt"/>
              </a:rPr>
              <a:t>.   </a:t>
            </a:r>
            <a:endParaRPr lang="en-US" sz="2000">
              <a:solidFill>
                <a:schemeClr val="accent4">
                  <a:lumMod val="40000"/>
                  <a:lumOff val="60000"/>
                </a:schemeClr>
              </a:solidFill>
              <a:latin typeface="+mj-lt"/>
            </a:endParaRPr>
          </a:p>
        </p:txBody>
      </p:sp>
      <p:pic>
        <p:nvPicPr>
          <p:cNvPr id="4" name="Picture 3"/>
          <p:cNvPicPr>
            <a:picLocks noChangeAspect="1"/>
          </p:cNvPicPr>
          <p:nvPr/>
        </p:nvPicPr>
        <p:blipFill>
          <a:blip r:embed="rId3"/>
          <a:stretch>
            <a:fillRect/>
          </a:stretch>
        </p:blipFill>
        <p:spPr>
          <a:xfrm>
            <a:off x="6189786" y="1502451"/>
            <a:ext cx="5249824" cy="2409755"/>
          </a:xfrm>
          <a:prstGeom prst="rect">
            <a:avLst/>
          </a:prstGeom>
          <a:solidFill>
            <a:schemeClr val="tx1">
              <a:lumMod val="95000"/>
              <a:lumOff val="5000"/>
            </a:schemeClr>
          </a:solidFill>
        </p:spPr>
      </p:pic>
      <p:pic>
        <p:nvPicPr>
          <p:cNvPr id="5" name="Picture 4"/>
          <p:cNvPicPr>
            <a:picLocks noChangeAspect="1"/>
          </p:cNvPicPr>
          <p:nvPr/>
        </p:nvPicPr>
        <p:blipFill>
          <a:blip r:embed="rId4"/>
          <a:stretch>
            <a:fillRect/>
          </a:stretch>
        </p:blipFill>
        <p:spPr>
          <a:xfrm>
            <a:off x="6189786" y="3912206"/>
            <a:ext cx="3615642" cy="2741811"/>
          </a:xfrm>
          <a:prstGeom prst="rect">
            <a:avLst/>
          </a:prstGeom>
        </p:spPr>
      </p:pic>
    </p:spTree>
    <p:extLst>
      <p:ext uri="{BB962C8B-B14F-4D97-AF65-F5344CB8AC3E}">
        <p14:creationId xmlns:p14="http://schemas.microsoft.com/office/powerpoint/2010/main" val="51074266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50000"/>
              </a:lnSpc>
            </a:pPr>
            <a:r>
              <a:rPr lang="vi-VN" sz="2400">
                <a:solidFill>
                  <a:schemeClr val="accent4">
                    <a:lumMod val="40000"/>
                    <a:lumOff val="60000"/>
                  </a:schemeClr>
                </a:solidFill>
              </a:rPr>
              <a:t>3.Ý tưởng phát triển</a:t>
            </a:r>
            <a:br>
              <a:rPr lang="vi-VN" sz="2400">
                <a:solidFill>
                  <a:schemeClr val="accent4">
                    <a:lumMod val="40000"/>
                    <a:lumOff val="60000"/>
                  </a:schemeClr>
                </a:solidFill>
              </a:rPr>
            </a:br>
            <a:r>
              <a:rPr lang="vi-VN" sz="2400">
                <a:solidFill>
                  <a:schemeClr val="accent4">
                    <a:lumMod val="40000"/>
                    <a:lumOff val="60000"/>
                  </a:schemeClr>
                </a:solidFill>
              </a:rPr>
              <a:t>Điều chỉnh thanh âm lượng</a:t>
            </a:r>
            <a:endParaRPr lang="en-US" sz="2400">
              <a:solidFill>
                <a:schemeClr val="accent4">
                  <a:lumMod val="40000"/>
                  <a:lumOff val="60000"/>
                </a:schemeClr>
              </a:solidFill>
            </a:endParaRPr>
          </a:p>
        </p:txBody>
      </p:sp>
      <p:sp>
        <p:nvSpPr>
          <p:cNvPr id="3" name="Content Placeholder 2"/>
          <p:cNvSpPr>
            <a:spLocks noGrp="1"/>
          </p:cNvSpPr>
          <p:nvPr>
            <p:ph idx="1"/>
          </p:nvPr>
        </p:nvSpPr>
        <p:spPr>
          <a:xfrm>
            <a:off x="828266" y="1679891"/>
            <a:ext cx="5209903" cy="4875654"/>
          </a:xfrm>
          <a:solidFill>
            <a:schemeClr val="accent1">
              <a:lumMod val="50000"/>
            </a:schemeClr>
          </a:solidFill>
        </p:spPr>
        <p:txBody>
          <a:bodyPr>
            <a:normAutofit/>
          </a:bodyPr>
          <a:lstStyle/>
          <a:p>
            <a:pPr algn="just"/>
            <a:r>
              <a:rPr lang="vi-VN" sz="2000">
                <a:solidFill>
                  <a:schemeClr val="accent4">
                    <a:lumMod val="40000"/>
                    <a:lumOff val="60000"/>
                  </a:schemeClr>
                </a:solidFill>
                <a:latin typeface="+mj-lt"/>
              </a:rPr>
              <a:t>Tương tác với thiết bị âm thanh trên </a:t>
            </a:r>
            <a:r>
              <a:rPr lang="vi-VN" sz="2000" smtClean="0">
                <a:solidFill>
                  <a:schemeClr val="accent4">
                    <a:lumMod val="40000"/>
                    <a:lumOff val="60000"/>
                  </a:schemeClr>
                </a:solidFill>
                <a:latin typeface="+mj-lt"/>
              </a:rPr>
              <a:t>hệ thống. Lấy </a:t>
            </a:r>
            <a:r>
              <a:rPr lang="vi-VN" sz="2000">
                <a:solidFill>
                  <a:schemeClr val="accent4">
                    <a:lumMod val="40000"/>
                    <a:lumOff val="60000"/>
                  </a:schemeClr>
                </a:solidFill>
                <a:latin typeface="+mj-lt"/>
              </a:rPr>
              <a:t>thông tin về thiết bị loa và giao diện điều khiển âm lượng của nó trên hệ thống </a:t>
            </a:r>
            <a:r>
              <a:rPr lang="vi-VN" sz="2000" smtClean="0">
                <a:solidFill>
                  <a:schemeClr val="accent4">
                    <a:lumMod val="40000"/>
                    <a:lumOff val="60000"/>
                  </a:schemeClr>
                </a:solidFill>
                <a:latin typeface="+mj-lt"/>
              </a:rPr>
              <a:t>Windows.</a:t>
            </a:r>
            <a:endParaRPr lang="vi-VN" sz="2000">
              <a:solidFill>
                <a:schemeClr val="accent4">
                  <a:lumMod val="40000"/>
                  <a:lumOff val="60000"/>
                </a:schemeClr>
              </a:solidFill>
              <a:latin typeface="+mj-lt"/>
            </a:endParaRPr>
          </a:p>
          <a:p>
            <a:pPr algn="just"/>
            <a:r>
              <a:rPr lang="vi-VN" sz="2000" smtClean="0">
                <a:solidFill>
                  <a:schemeClr val="accent4">
                    <a:lumMod val="40000"/>
                    <a:lumOff val="60000"/>
                  </a:schemeClr>
                </a:solidFill>
                <a:latin typeface="+mj-lt"/>
              </a:rPr>
              <a:t>Dùng </a:t>
            </a:r>
            <a:r>
              <a:rPr lang="vi-VN" sz="2000">
                <a:solidFill>
                  <a:schemeClr val="accent4">
                    <a:lumMod val="40000"/>
                    <a:lumOff val="60000"/>
                  </a:schemeClr>
                </a:solidFill>
                <a:latin typeface="+mj-lt"/>
              </a:rPr>
              <a:t>khoảng cách giữa ngón cái và ngón trỏ để điều chỉnh thanh âm </a:t>
            </a:r>
            <a:r>
              <a:rPr lang="vi-VN" sz="2000" smtClean="0">
                <a:solidFill>
                  <a:schemeClr val="accent4">
                    <a:lumMod val="40000"/>
                    <a:lumOff val="60000"/>
                  </a:schemeClr>
                </a:solidFill>
                <a:latin typeface="+mj-lt"/>
              </a:rPr>
              <a:t>lượng.</a:t>
            </a:r>
            <a:endParaRPr lang="vi-VN" sz="2000" smtClean="0">
              <a:solidFill>
                <a:schemeClr val="accent4">
                  <a:lumMod val="40000"/>
                  <a:lumOff val="60000"/>
                </a:schemeClr>
              </a:solidFill>
              <a:latin typeface="+mj-lt"/>
            </a:endParaRPr>
          </a:p>
          <a:p>
            <a:endParaRPr lang="vi-VN" sz="2000" smtClean="0">
              <a:solidFill>
                <a:schemeClr val="accent4">
                  <a:lumMod val="40000"/>
                  <a:lumOff val="60000"/>
                </a:schemeClr>
              </a:solidFill>
              <a:latin typeface="+mj-lt"/>
            </a:endParaRPr>
          </a:p>
          <a:p>
            <a:endParaRPr lang="vi-VN" sz="2000">
              <a:solidFill>
                <a:schemeClr val="accent4">
                  <a:lumMod val="40000"/>
                  <a:lumOff val="60000"/>
                </a:schemeClr>
              </a:solidFill>
              <a:latin typeface="+mj-lt"/>
            </a:endParaRPr>
          </a:p>
          <a:p>
            <a:endParaRPr lang="vi-VN" sz="2000">
              <a:solidFill>
                <a:schemeClr val="accent4">
                  <a:lumMod val="40000"/>
                  <a:lumOff val="60000"/>
                </a:schemeClr>
              </a:solidFill>
              <a:latin typeface="+mj-lt"/>
            </a:endParaRPr>
          </a:p>
          <a:p>
            <a:endParaRPr lang="vi-VN" sz="2000" smtClean="0">
              <a:solidFill>
                <a:schemeClr val="accent4">
                  <a:lumMod val="40000"/>
                  <a:lumOff val="60000"/>
                </a:schemeClr>
              </a:solidFill>
              <a:latin typeface="+mj-lt"/>
            </a:endParaRPr>
          </a:p>
          <a:p>
            <a:pPr algn="just"/>
            <a:r>
              <a:rPr lang="vi-VN" sz="2000">
                <a:solidFill>
                  <a:schemeClr val="accent4">
                    <a:lumMod val="40000"/>
                    <a:lumOff val="60000"/>
                  </a:schemeClr>
                </a:solidFill>
                <a:latin typeface="+mj-lt"/>
              </a:rPr>
              <a:t>Sử </a:t>
            </a:r>
            <a:r>
              <a:rPr lang="vi-VN" sz="2000" smtClean="0">
                <a:solidFill>
                  <a:schemeClr val="accent4">
                    <a:lumMod val="40000"/>
                    <a:lumOff val="60000"/>
                  </a:schemeClr>
                </a:solidFill>
                <a:latin typeface="+mj-lt"/>
              </a:rPr>
              <a:t>dụng NumPy </a:t>
            </a:r>
            <a:r>
              <a:rPr lang="vi-VN" sz="2000">
                <a:solidFill>
                  <a:schemeClr val="accent4">
                    <a:lumMod val="40000"/>
                    <a:lumOff val="60000"/>
                  </a:schemeClr>
                </a:solidFill>
                <a:latin typeface="+mj-lt"/>
              </a:rPr>
              <a:t>để thực hiện việc chuyển đổi giá trị của biến </a:t>
            </a:r>
            <a:r>
              <a:rPr lang="vi-VN" sz="2000" smtClean="0">
                <a:solidFill>
                  <a:schemeClr val="accent4">
                    <a:lumMod val="40000"/>
                    <a:lumOff val="60000"/>
                  </a:schemeClr>
                </a:solidFill>
                <a:latin typeface="+mj-lt"/>
              </a:rPr>
              <a:t>“doDaiDoanThang” </a:t>
            </a:r>
            <a:r>
              <a:rPr lang="vi-VN" sz="2000">
                <a:solidFill>
                  <a:schemeClr val="accent4">
                    <a:lumMod val="40000"/>
                    <a:lumOff val="60000"/>
                  </a:schemeClr>
                </a:solidFill>
                <a:latin typeface="+mj-lt"/>
              </a:rPr>
              <a:t>thành giá trị âm lượng tương ứng và sau đó áp dụng giá trị đó vào thiết bị âm </a:t>
            </a:r>
            <a:r>
              <a:rPr lang="vi-VN" sz="2000" smtClean="0">
                <a:solidFill>
                  <a:schemeClr val="accent4">
                    <a:lumMod val="40000"/>
                    <a:lumOff val="60000"/>
                  </a:schemeClr>
                </a:solidFill>
                <a:latin typeface="+mj-lt"/>
              </a:rPr>
              <a:t>thanh.</a:t>
            </a:r>
            <a:endParaRPr lang="en-US" sz="2000">
              <a:solidFill>
                <a:schemeClr val="accent4">
                  <a:lumMod val="40000"/>
                  <a:lumOff val="60000"/>
                </a:schemeClr>
              </a:solidFill>
              <a:latin typeface="+mj-lt"/>
            </a:endParaRPr>
          </a:p>
        </p:txBody>
      </p:sp>
      <p:pic>
        <p:nvPicPr>
          <p:cNvPr id="4" name="Picture 3"/>
          <p:cNvPicPr>
            <a:picLocks noChangeAspect="1"/>
          </p:cNvPicPr>
          <p:nvPr/>
        </p:nvPicPr>
        <p:blipFill>
          <a:blip r:embed="rId3"/>
          <a:stretch>
            <a:fillRect/>
          </a:stretch>
        </p:blipFill>
        <p:spPr>
          <a:xfrm>
            <a:off x="6096001" y="1690688"/>
            <a:ext cx="6096000" cy="1896574"/>
          </a:xfrm>
          <a:prstGeom prst="rect">
            <a:avLst/>
          </a:prstGeom>
        </p:spPr>
      </p:pic>
      <p:pic>
        <p:nvPicPr>
          <p:cNvPr id="5" name="Picture 4"/>
          <p:cNvPicPr>
            <a:picLocks noChangeAspect="1"/>
          </p:cNvPicPr>
          <p:nvPr/>
        </p:nvPicPr>
        <p:blipFill>
          <a:blip r:embed="rId4"/>
          <a:stretch>
            <a:fillRect/>
          </a:stretch>
        </p:blipFill>
        <p:spPr>
          <a:xfrm>
            <a:off x="6038169" y="5234935"/>
            <a:ext cx="5975640" cy="1053323"/>
          </a:xfrm>
          <a:prstGeom prst="rect">
            <a:avLst/>
          </a:prstGeom>
        </p:spPr>
      </p:pic>
      <p:pic>
        <p:nvPicPr>
          <p:cNvPr id="8" name="Picture 7"/>
          <p:cNvPicPr>
            <a:picLocks noChangeAspect="1"/>
          </p:cNvPicPr>
          <p:nvPr/>
        </p:nvPicPr>
        <p:blipFill>
          <a:blip r:embed="rId5"/>
          <a:stretch>
            <a:fillRect/>
          </a:stretch>
        </p:blipFill>
        <p:spPr>
          <a:xfrm>
            <a:off x="6098479" y="3622962"/>
            <a:ext cx="1951673" cy="1611973"/>
          </a:xfrm>
          <a:prstGeom prst="rect">
            <a:avLst/>
          </a:prstGeom>
        </p:spPr>
      </p:pic>
    </p:spTree>
    <p:extLst>
      <p:ext uri="{BB962C8B-B14F-4D97-AF65-F5344CB8AC3E}">
        <p14:creationId xmlns:p14="http://schemas.microsoft.com/office/powerpoint/2010/main" val="88887934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3000" b="-13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4155831" cy="774358"/>
          </a:xfrm>
        </p:spPr>
        <p:txBody>
          <a:bodyPr>
            <a:normAutofit/>
          </a:bodyPr>
          <a:lstStyle/>
          <a:p>
            <a:r>
              <a:rPr lang="vi-VN" sz="2400">
                <a:solidFill>
                  <a:schemeClr val="accent4">
                    <a:lumMod val="40000"/>
                    <a:lumOff val="60000"/>
                  </a:schemeClr>
                </a:solidFill>
                <a:cs typeface="Times New Roman" panose="02020603050405020304" pitchFamily="18" charset="0"/>
              </a:rPr>
              <a:t>3.Ý tưởng phát triển</a:t>
            </a:r>
            <a:endParaRPr lang="en-US" sz="24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75250" y="1139484"/>
            <a:ext cx="5036233" cy="2644725"/>
          </a:xfrm>
          <a:solidFill>
            <a:schemeClr val="accent1">
              <a:lumMod val="50000"/>
            </a:schemeClr>
          </a:solidFill>
        </p:spPr>
        <p:txBody>
          <a:bodyPr>
            <a:normAutofit/>
          </a:bodyPr>
          <a:lstStyle/>
          <a:p>
            <a:pPr algn="just"/>
            <a:r>
              <a:rPr lang="vi-VN" sz="2000">
                <a:solidFill>
                  <a:schemeClr val="accent4">
                    <a:lumMod val="40000"/>
                    <a:lumOff val="60000"/>
                  </a:schemeClr>
                </a:solidFill>
                <a:latin typeface="+mj-lt"/>
              </a:rPr>
              <a:t>Từ kết quả nhận diện số đếm từ chức năng thứ nhất, vận dùng vào chức năng này</a:t>
            </a:r>
            <a:r>
              <a:rPr lang="vi-VN" sz="2000" smtClean="0">
                <a:solidFill>
                  <a:schemeClr val="accent4">
                    <a:lumMod val="40000"/>
                    <a:lumOff val="60000"/>
                  </a:schemeClr>
                </a:solidFill>
                <a:latin typeface="+mj-lt"/>
              </a:rPr>
              <a:t>.</a:t>
            </a:r>
          </a:p>
          <a:p>
            <a:pPr algn="just"/>
            <a:r>
              <a:rPr lang="vi-VN" sz="2000" smtClean="0">
                <a:solidFill>
                  <a:schemeClr val="accent4">
                    <a:lumMod val="40000"/>
                    <a:lumOff val="60000"/>
                  </a:schemeClr>
                </a:solidFill>
                <a:latin typeface="+mj-lt"/>
              </a:rPr>
              <a:t>Tạo </a:t>
            </a:r>
            <a:r>
              <a:rPr lang="vi-VN" sz="2000">
                <a:solidFill>
                  <a:schemeClr val="accent4">
                    <a:lumMod val="40000"/>
                    <a:lumOff val="60000"/>
                  </a:schemeClr>
                </a:solidFill>
                <a:latin typeface="+mj-lt"/>
              </a:rPr>
              <a:t>phím tắt ứng với mỗi ngón tay.Mỗi ngón tay sẽ chứa 1 phím tắt</a:t>
            </a:r>
            <a:r>
              <a:rPr lang="vi-VN" sz="2000" smtClean="0">
                <a:solidFill>
                  <a:schemeClr val="accent4">
                    <a:lumMod val="40000"/>
                    <a:lumOff val="60000"/>
                  </a:schemeClr>
                </a:solidFill>
                <a:latin typeface="+mj-lt"/>
              </a:rPr>
              <a:t>.</a:t>
            </a:r>
          </a:p>
          <a:p>
            <a:pPr algn="just"/>
            <a:r>
              <a:rPr lang="vi-VN" sz="2000" smtClean="0">
                <a:solidFill>
                  <a:schemeClr val="accent4">
                    <a:lumMod val="40000"/>
                    <a:lumOff val="60000"/>
                  </a:schemeClr>
                </a:solidFill>
                <a:latin typeface="+mj-lt"/>
              </a:rPr>
              <a:t>Trong </a:t>
            </a:r>
            <a:r>
              <a:rPr lang="vi-VN" sz="2000">
                <a:solidFill>
                  <a:schemeClr val="accent4">
                    <a:lumMod val="40000"/>
                    <a:lumOff val="60000"/>
                  </a:schemeClr>
                </a:solidFill>
                <a:latin typeface="+mj-lt"/>
              </a:rPr>
              <a:t>quá trình nhận diện bày tay mở hay đóng, nếu ngón mở, sẽ dẫn đến một liên kết hay một mục nào đó mà ta </a:t>
            </a:r>
            <a:r>
              <a:rPr lang="vi-VN" sz="2000" smtClean="0">
                <a:solidFill>
                  <a:schemeClr val="accent4">
                    <a:lumMod val="40000"/>
                    <a:lumOff val="60000"/>
                  </a:schemeClr>
                </a:solidFill>
                <a:latin typeface="+mj-lt"/>
              </a:rPr>
              <a:t>đã </a:t>
            </a:r>
            <a:r>
              <a:rPr lang="vi-VN" sz="2000">
                <a:solidFill>
                  <a:schemeClr val="accent4">
                    <a:lumMod val="40000"/>
                    <a:lumOff val="60000"/>
                  </a:schemeClr>
                </a:solidFill>
                <a:latin typeface="+mj-lt"/>
              </a:rPr>
              <a:t>tạo phím tắt trước</a:t>
            </a:r>
            <a:r>
              <a:rPr lang="vi-VN" sz="2000" smtClean="0">
                <a:solidFill>
                  <a:schemeClr val="accent4">
                    <a:lumMod val="40000"/>
                    <a:lumOff val="60000"/>
                  </a:schemeClr>
                </a:solidFill>
                <a:latin typeface="+mj-lt"/>
              </a:rPr>
              <a:t>.</a:t>
            </a:r>
          </a:p>
          <a:p>
            <a:endParaRPr lang="en-US" sz="2000">
              <a:solidFill>
                <a:schemeClr val="accent4">
                  <a:lumMod val="40000"/>
                  <a:lumOff val="60000"/>
                </a:schemeClr>
              </a:solidFill>
              <a:latin typeface="+mj-lt"/>
            </a:endParaRPr>
          </a:p>
        </p:txBody>
      </p:sp>
      <p:pic>
        <p:nvPicPr>
          <p:cNvPr id="4" name="Picture 3"/>
          <p:cNvPicPr>
            <a:picLocks noChangeAspect="1"/>
          </p:cNvPicPr>
          <p:nvPr/>
        </p:nvPicPr>
        <p:blipFill>
          <a:blip r:embed="rId3"/>
          <a:stretch>
            <a:fillRect/>
          </a:stretch>
        </p:blipFill>
        <p:spPr>
          <a:xfrm>
            <a:off x="675250" y="3784209"/>
            <a:ext cx="5036234" cy="2333115"/>
          </a:xfrm>
          <a:prstGeom prst="rect">
            <a:avLst/>
          </a:prstGeom>
        </p:spPr>
      </p:pic>
      <p:pic>
        <p:nvPicPr>
          <p:cNvPr id="5" name="Picture 4"/>
          <p:cNvPicPr>
            <a:picLocks noChangeAspect="1"/>
          </p:cNvPicPr>
          <p:nvPr/>
        </p:nvPicPr>
        <p:blipFill>
          <a:blip r:embed="rId4"/>
          <a:stretch>
            <a:fillRect/>
          </a:stretch>
        </p:blipFill>
        <p:spPr>
          <a:xfrm>
            <a:off x="5711483" y="1139484"/>
            <a:ext cx="6316394" cy="4977840"/>
          </a:xfrm>
          <a:prstGeom prst="rect">
            <a:avLst/>
          </a:prstGeom>
        </p:spPr>
      </p:pic>
    </p:spTree>
    <p:extLst>
      <p:ext uri="{BB962C8B-B14F-4D97-AF65-F5344CB8AC3E}">
        <p14:creationId xmlns:p14="http://schemas.microsoft.com/office/powerpoint/2010/main" val="10963915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4141763" cy="760290"/>
          </a:xfrm>
        </p:spPr>
        <p:txBody>
          <a:bodyPr>
            <a:normAutofit/>
          </a:bodyPr>
          <a:lstStyle/>
          <a:p>
            <a:r>
              <a:rPr lang="vi-VN" sz="2400" smtClean="0">
                <a:solidFill>
                  <a:schemeClr val="accent4">
                    <a:lumMod val="40000"/>
                    <a:lumOff val="60000"/>
                  </a:schemeClr>
                </a:solidFill>
                <a:latin typeface="Times New Roman" panose="02020603050405020304" pitchFamily="18" charset="0"/>
                <a:cs typeface="Times New Roman" panose="02020603050405020304" pitchFamily="18" charset="0"/>
              </a:rPr>
              <a:t>4.Mô phỏng và mã nguồn code</a:t>
            </a:r>
            <a:endParaRPr lang="en-US" sz="2400">
              <a:solidFill>
                <a:schemeClr val="accent4">
                  <a:lumMod val="40000"/>
                  <a:lumOff val="60000"/>
                </a:schemeClr>
              </a:solidFill>
              <a:latin typeface="Times New Roman" panose="02020603050405020304" pitchFamily="18" charset="0"/>
              <a:cs typeface="Times New Roman" panose="02020603050405020304" pitchFamily="18" charset="0"/>
            </a:endParaRPr>
          </a:p>
        </p:txBody>
      </p:sp>
      <p:pic>
        <p:nvPicPr>
          <p:cNvPr id="7" name="65613af8-d532-4733-b965-cb2873044d1c">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961836" y="1724299"/>
            <a:ext cx="8703568" cy="4655832"/>
          </a:xfrm>
        </p:spPr>
      </p:pic>
      <p:sp>
        <p:nvSpPr>
          <p:cNvPr id="4" name="Rectangle 3"/>
          <p:cNvSpPr/>
          <p:nvPr/>
        </p:nvSpPr>
        <p:spPr>
          <a:xfrm>
            <a:off x="838200" y="1125416"/>
            <a:ext cx="5796843" cy="400110"/>
          </a:xfrm>
          <a:prstGeom prst="rect">
            <a:avLst/>
          </a:prstGeom>
          <a:solidFill>
            <a:schemeClr val="accent1">
              <a:lumMod val="75000"/>
            </a:schemeClr>
          </a:solidFill>
        </p:spPr>
        <p:txBody>
          <a:bodyPr wrap="none">
            <a:spAutoFit/>
          </a:bodyPr>
          <a:lstStyle/>
          <a:p>
            <a:r>
              <a:rPr lang="vi-VN" sz="2000">
                <a:solidFill>
                  <a:schemeClr val="accent4">
                    <a:lumMod val="40000"/>
                    <a:lumOff val="60000"/>
                  </a:schemeClr>
                </a:solidFill>
                <a:latin typeface="+mj-lt"/>
              </a:rPr>
              <a:t>Link </a:t>
            </a:r>
            <a:r>
              <a:rPr lang="vi-VN" sz="2000" smtClean="0">
                <a:solidFill>
                  <a:schemeClr val="accent4">
                    <a:lumMod val="40000"/>
                    <a:lumOff val="60000"/>
                  </a:schemeClr>
                </a:solidFill>
                <a:latin typeface="+mj-lt"/>
              </a:rPr>
              <a:t>git</a:t>
            </a:r>
            <a:r>
              <a:rPr lang="en-US" sz="2000" smtClean="0">
                <a:solidFill>
                  <a:schemeClr val="accent4">
                    <a:lumMod val="40000"/>
                    <a:lumOff val="60000"/>
                  </a:schemeClr>
                </a:solidFill>
                <a:latin typeface="+mj-lt"/>
              </a:rPr>
              <a:t>hub:</a:t>
            </a:r>
            <a:r>
              <a:rPr lang="vi-VN" sz="2000" smtClean="0">
                <a:solidFill>
                  <a:schemeClr val="accent4">
                    <a:lumMod val="40000"/>
                    <a:lumOff val="60000"/>
                  </a:schemeClr>
                </a:solidFill>
                <a:latin typeface="+mj-lt"/>
              </a:rPr>
              <a:t> </a:t>
            </a:r>
            <a:r>
              <a:rPr lang="en-US" smtClean="0"/>
              <a:t>https</a:t>
            </a:r>
            <a:r>
              <a:rPr lang="en-US"/>
              <a:t>://</a:t>
            </a:r>
            <a:r>
              <a:rPr lang="en-US" smtClean="0"/>
              <a:t>github.com/longtrinhdev/FinalProject</a:t>
            </a:r>
            <a:endParaRPr lang="vi-VN" smtClean="0"/>
          </a:p>
        </p:txBody>
      </p:sp>
      <p:sp>
        <p:nvSpPr>
          <p:cNvPr id="5" name="Rectangle 4"/>
          <p:cNvSpPr/>
          <p:nvPr/>
        </p:nvSpPr>
        <p:spPr>
          <a:xfrm>
            <a:off x="838200" y="1867925"/>
            <a:ext cx="1945244" cy="400110"/>
          </a:xfrm>
          <a:prstGeom prst="rect">
            <a:avLst/>
          </a:prstGeom>
        </p:spPr>
        <p:txBody>
          <a:bodyPr wrap="square">
            <a:spAutoFit/>
          </a:bodyPr>
          <a:lstStyle/>
          <a:p>
            <a:r>
              <a:rPr lang="vi-VN" sz="2000">
                <a:solidFill>
                  <a:srgbClr val="FFFF00"/>
                </a:solidFill>
                <a:latin typeface="+mj-lt"/>
              </a:rPr>
              <a:t>Video </a:t>
            </a:r>
            <a:r>
              <a:rPr lang="vi-VN" sz="2000">
                <a:solidFill>
                  <a:srgbClr val="FFFF00"/>
                </a:solidFill>
                <a:latin typeface="+mj-lt"/>
              </a:rPr>
              <a:t>mô </a:t>
            </a:r>
            <a:r>
              <a:rPr lang="vi-VN" sz="2000" smtClean="0">
                <a:solidFill>
                  <a:srgbClr val="FFFF00"/>
                </a:solidFill>
                <a:latin typeface="+mj-lt"/>
              </a:rPr>
              <a:t>phỏng</a:t>
            </a:r>
            <a:r>
              <a:rPr lang="en-US" sz="2000" smtClean="0">
                <a:solidFill>
                  <a:srgbClr val="FFFF00"/>
                </a:solidFill>
                <a:latin typeface="+mj-lt"/>
              </a:rPr>
              <a:t>:</a:t>
            </a:r>
            <a:endParaRPr lang="en-US" sz="2000">
              <a:solidFill>
                <a:srgbClr val="FFFF00"/>
              </a:solidFill>
              <a:latin typeface="+mj-lt"/>
            </a:endParaRPr>
          </a:p>
        </p:txBody>
      </p:sp>
    </p:spTree>
    <p:extLst>
      <p:ext uri="{BB962C8B-B14F-4D97-AF65-F5344CB8AC3E}">
        <p14:creationId xmlns:p14="http://schemas.microsoft.com/office/powerpoint/2010/main" val="4600379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mute="1">
                <p:cTn id="7" fill="hold" display="0">
                  <p:stCondLst>
                    <p:cond delay="indefinite"/>
                  </p:stCondLst>
                </p:cTn>
                <p:tgtEl>
                  <p:spTgt spid="7"/>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8000" b="-38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054969" cy="1013508"/>
          </a:xfrm>
        </p:spPr>
        <p:txBody>
          <a:bodyPr>
            <a:normAutofit fontScale="90000"/>
          </a:bodyPr>
          <a:lstStyle/>
          <a:p>
            <a:pPr>
              <a:lnSpc>
                <a:spcPct val="150000"/>
              </a:lnSpc>
            </a:pPr>
            <a:r>
              <a:rPr lang="vi-VN" sz="2400">
                <a:solidFill>
                  <a:srgbClr val="FFC000">
                    <a:lumMod val="40000"/>
                    <a:lumOff val="60000"/>
                  </a:srgbClr>
                </a:solidFill>
              </a:rPr>
              <a:t>VI. KẾT LUẬN VÀ HƯỚNG PHÁT </a:t>
            </a:r>
            <a:r>
              <a:rPr lang="vi-VN" sz="2400" smtClean="0">
                <a:solidFill>
                  <a:srgbClr val="FFC000">
                    <a:lumMod val="40000"/>
                    <a:lumOff val="60000"/>
                  </a:srgbClr>
                </a:solidFill>
              </a:rPr>
              <a:t>TRIỂN</a:t>
            </a:r>
            <a:br>
              <a:rPr lang="vi-VN" sz="2400" smtClean="0">
                <a:solidFill>
                  <a:srgbClr val="FFC000">
                    <a:lumMod val="40000"/>
                    <a:lumOff val="60000"/>
                  </a:srgbClr>
                </a:solidFill>
              </a:rPr>
            </a:br>
            <a:r>
              <a:rPr lang="vi-VN" sz="2400" smtClean="0">
                <a:solidFill>
                  <a:srgbClr val="FFC000">
                    <a:lumMod val="40000"/>
                    <a:lumOff val="60000"/>
                  </a:srgbClr>
                </a:solidFill>
              </a:rPr>
              <a:t>1.Kết luận</a:t>
            </a:r>
            <a:endParaRPr lang="en-US"/>
          </a:p>
        </p:txBody>
      </p:sp>
      <p:sp>
        <p:nvSpPr>
          <p:cNvPr id="3" name="Content Placeholder 2"/>
          <p:cNvSpPr>
            <a:spLocks noGrp="1"/>
          </p:cNvSpPr>
          <p:nvPr>
            <p:ph idx="1"/>
          </p:nvPr>
        </p:nvSpPr>
        <p:spPr>
          <a:xfrm>
            <a:off x="838200" y="1825626"/>
            <a:ext cx="7025640" cy="4013472"/>
          </a:xfrm>
          <a:solidFill>
            <a:schemeClr val="accent1">
              <a:lumMod val="75000"/>
            </a:schemeClr>
          </a:solidFill>
        </p:spPr>
        <p:txBody>
          <a:bodyPr>
            <a:normAutofit lnSpcReduction="10000"/>
          </a:bodyPr>
          <a:lstStyle/>
          <a:p>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Hoàn thành mục tiêu đề ra,từ module ban đầu đã phát triển các chức năng và chạy mô phỏng thành công</a:t>
            </a:r>
          </a:p>
          <a:p>
            <a:r>
              <a:rPr lang="en-US" sz="2000" smtClean="0">
                <a:solidFill>
                  <a:schemeClr val="accent4">
                    <a:lumMod val="40000"/>
                    <a:lumOff val="60000"/>
                  </a:schemeClr>
                </a:solidFill>
                <a:latin typeface="Times New Roman" panose="02020603050405020304" pitchFamily="18" charset="0"/>
                <a:cs typeface="Times New Roman" panose="02020603050405020304" pitchFamily="18" charset="0"/>
              </a:rPr>
              <a:t>Hiệu </a:t>
            </a:r>
            <a:r>
              <a:rPr lang="en-US" sz="2000">
                <a:solidFill>
                  <a:schemeClr val="accent4">
                    <a:lumMod val="40000"/>
                    <a:lumOff val="60000"/>
                  </a:schemeClr>
                </a:solidFill>
                <a:latin typeface="Times New Roman" panose="02020603050405020304" pitchFamily="18" charset="0"/>
                <a:cs typeface="Times New Roman" panose="02020603050405020304" pitchFamily="18" charset="0"/>
              </a:rPr>
              <a:t>suất </a:t>
            </a:r>
            <a:r>
              <a:rPr lang="en-US" sz="2000">
                <a:solidFill>
                  <a:schemeClr val="accent4">
                    <a:lumMod val="40000"/>
                    <a:lumOff val="60000"/>
                  </a:schemeClr>
                </a:solidFill>
                <a:latin typeface="Times New Roman" panose="02020603050405020304" pitchFamily="18" charset="0"/>
                <a:cs typeface="Times New Roman" panose="02020603050405020304" pitchFamily="18" charset="0"/>
              </a:rPr>
              <a:t>và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c</a:t>
            </a:r>
            <a:r>
              <a:rPr lang="en-US" sz="2000" smtClean="0">
                <a:solidFill>
                  <a:schemeClr val="accent4">
                    <a:lumMod val="40000"/>
                    <a:lumOff val="60000"/>
                  </a:schemeClr>
                </a:solidFill>
                <a:latin typeface="Times New Roman" panose="02020603050405020304" pitchFamily="18" charset="0"/>
                <a:cs typeface="Times New Roman" panose="02020603050405020304" pitchFamily="18" charset="0"/>
              </a:rPr>
              <a:t>hính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xác:90%</a:t>
            </a:r>
            <a:endParaRPr lang="vi-VN" sz="2000">
              <a:solidFill>
                <a:schemeClr val="accent4">
                  <a:lumMod val="40000"/>
                  <a:lumOff val="60000"/>
                </a:schemeClr>
              </a:solidFill>
              <a:latin typeface="Times New Roman" panose="02020603050405020304" pitchFamily="18" charset="0"/>
              <a:cs typeface="Times New Roman" panose="02020603050405020304" pitchFamily="18" charset="0"/>
            </a:endParaRPr>
          </a:p>
          <a:p>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Ưu điểm:</a:t>
            </a:r>
          </a:p>
          <a:p>
            <a:pPr lvl="1">
              <a:buFont typeface="Times New Roman" panose="02020603050405020304" pitchFamily="18" charset="0"/>
              <a:buChar char="‣"/>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Nhận diện chính xác, nhanh chóng</a:t>
            </a:r>
          </a:p>
          <a:p>
            <a:pPr lvl="1">
              <a:buFont typeface="Times New Roman" panose="02020603050405020304" pitchFamily="18" charset="0"/>
              <a:buChar char="‣"/>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Giao diện dễ dàng sử dụng, ít tốn bộ nhớ</a:t>
            </a:r>
          </a:p>
          <a:p>
            <a:pPr lvl="1">
              <a:buFont typeface="Times New Roman" panose="02020603050405020304" pitchFamily="18" charset="0"/>
              <a:buChar char="‣"/>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Không cần phụ kiện phụ trợ</a:t>
            </a:r>
          </a:p>
          <a:p>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Nhược điểm:</a:t>
            </a:r>
          </a:p>
          <a:p>
            <a:pPr lvl="1">
              <a:buFont typeface="Times New Roman" panose="02020603050405020304" pitchFamily="18" charset="0"/>
              <a:buChar char="‣"/>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Chỉ nhận diện được 1 bàn tay.</a:t>
            </a:r>
          </a:p>
          <a:p>
            <a:pPr lvl="1">
              <a:buFont typeface="Times New Roman" panose="02020603050405020304" pitchFamily="18" charset="0"/>
              <a:buChar char="‣"/>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Dễ bị ảnh hưởng từ các yếu tố bên ngoài(điều kiện môi trường).</a:t>
            </a:r>
          </a:p>
          <a:p>
            <a:pPr lvl="1">
              <a:buFont typeface="Times New Roman" panose="02020603050405020304" pitchFamily="18" charset="0"/>
              <a:buChar char="‣"/>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Cần cải thiện thêm do độ bảo mật chưa được cao.</a:t>
            </a:r>
            <a:endParaRPr lang="en-US" sz="2000">
              <a:solidFill>
                <a:schemeClr val="accent4">
                  <a:lumMod val="40000"/>
                  <a:lumOff val="6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863840" y="1825625"/>
            <a:ext cx="3568691" cy="4013473"/>
          </a:xfrm>
          <a:prstGeom prst="rect">
            <a:avLst/>
          </a:prstGeom>
        </p:spPr>
      </p:pic>
    </p:spTree>
    <p:extLst>
      <p:ext uri="{BB962C8B-B14F-4D97-AF65-F5344CB8AC3E}">
        <p14:creationId xmlns:p14="http://schemas.microsoft.com/office/powerpoint/2010/main" val="36021533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0" y="-857250"/>
            <a:ext cx="15240000" cy="8572500"/>
          </a:xfrm>
          <a:prstGeom prst="rect">
            <a:avLst/>
          </a:prstGeom>
        </p:spPr>
      </p:pic>
      <p:pic>
        <p:nvPicPr>
          <p:cNvPr id="5" name="Picture 4"/>
          <p:cNvPicPr>
            <a:picLocks noChangeAspect="1"/>
          </p:cNvPicPr>
          <p:nvPr/>
        </p:nvPicPr>
        <p:blipFill>
          <a:blip r:embed="rId3"/>
          <a:stretch>
            <a:fillRect/>
          </a:stretch>
        </p:blipFill>
        <p:spPr>
          <a:xfrm>
            <a:off x="727551" y="1305944"/>
            <a:ext cx="10626249" cy="4468561"/>
          </a:xfrm>
          <a:prstGeom prst="rect">
            <a:avLst/>
          </a:prstGeom>
        </p:spPr>
      </p:pic>
      <p:sp>
        <p:nvSpPr>
          <p:cNvPr id="6" name="Title 1"/>
          <p:cNvSpPr txBox="1">
            <a:spLocks/>
          </p:cNvSpPr>
          <p:nvPr/>
        </p:nvSpPr>
        <p:spPr>
          <a:xfrm>
            <a:off x="990600" y="517526"/>
            <a:ext cx="9728982" cy="7884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vi-VN" smtClean="0">
                <a:solidFill>
                  <a:schemeClr val="accent4">
                    <a:lumMod val="40000"/>
                    <a:lumOff val="60000"/>
                  </a:schemeClr>
                </a:solidFill>
              </a:rPr>
              <a:t>NỘI DUNG</a:t>
            </a:r>
            <a:endParaRPr lang="en-US"/>
          </a:p>
        </p:txBody>
      </p:sp>
    </p:spTree>
    <p:extLst>
      <p:ext uri="{BB962C8B-B14F-4D97-AF65-F5344CB8AC3E}">
        <p14:creationId xmlns:p14="http://schemas.microsoft.com/office/powerpoint/2010/main" val="122430206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139375" cy="774357"/>
          </a:xfrm>
        </p:spPr>
        <p:txBody>
          <a:bodyPr>
            <a:normAutofit/>
          </a:bodyPr>
          <a:lstStyle/>
          <a:p>
            <a:r>
              <a:rPr lang="vi-VN" sz="2400" smtClean="0">
                <a:solidFill>
                  <a:schemeClr val="accent4">
                    <a:lumMod val="40000"/>
                    <a:lumOff val="60000"/>
                  </a:schemeClr>
                </a:solidFill>
              </a:rPr>
              <a:t>2.Hướng phát triển</a:t>
            </a:r>
            <a:endParaRPr lang="en-US" sz="2400">
              <a:solidFill>
                <a:schemeClr val="accent4">
                  <a:lumMod val="40000"/>
                  <a:lumOff val="60000"/>
                </a:schemeClr>
              </a:solidFill>
            </a:endParaRPr>
          </a:p>
        </p:txBody>
      </p:sp>
      <p:sp>
        <p:nvSpPr>
          <p:cNvPr id="3" name="Content Placeholder 2"/>
          <p:cNvSpPr>
            <a:spLocks noGrp="1"/>
          </p:cNvSpPr>
          <p:nvPr>
            <p:ph idx="1"/>
          </p:nvPr>
        </p:nvSpPr>
        <p:spPr>
          <a:xfrm>
            <a:off x="838199" y="1345475"/>
            <a:ext cx="6372497" cy="4572000"/>
          </a:xfrm>
          <a:solidFill>
            <a:schemeClr val="accent1">
              <a:lumMod val="50000"/>
            </a:schemeClr>
          </a:solidFill>
        </p:spPr>
        <p:txBody>
          <a:bodyPr>
            <a:normAutofit/>
          </a:bodyPr>
          <a:lstStyle/>
          <a:p>
            <a:pPr algn="just"/>
            <a:r>
              <a:rPr lang="vi-VN" sz="2000" smtClean="0">
                <a:solidFill>
                  <a:schemeClr val="accent4">
                    <a:lumMod val="40000"/>
                    <a:lumOff val="60000"/>
                  </a:schemeClr>
                </a:solidFill>
                <a:latin typeface="+mj-lt"/>
              </a:rPr>
              <a:t>Y tế: Giúp bệnh nhân khuyết tật sử dụng các công cụ để có thể tự sinh hoạt, các bác sĩ có thể điều khiển máy móc bên trong cơ thể bệnh nhân.</a:t>
            </a:r>
          </a:p>
          <a:p>
            <a:pPr algn="just"/>
            <a:r>
              <a:rPr lang="vi-VN" sz="2000" smtClean="0">
                <a:solidFill>
                  <a:schemeClr val="accent4">
                    <a:lumMod val="40000"/>
                    <a:lumOff val="60000"/>
                  </a:schemeClr>
                </a:solidFill>
                <a:latin typeface="+mj-lt"/>
              </a:rPr>
              <a:t>Khoa học và công nghệ</a:t>
            </a:r>
            <a:r>
              <a:rPr lang="vi-VN" sz="2000" smtClean="0">
                <a:solidFill>
                  <a:schemeClr val="accent4">
                    <a:lumMod val="40000"/>
                    <a:lumOff val="60000"/>
                  </a:schemeClr>
                </a:solidFill>
                <a:latin typeface="+mj-lt"/>
              </a:rPr>
              <a:t>: Mở </a:t>
            </a:r>
            <a:r>
              <a:rPr lang="vi-VN" sz="2000" smtClean="0">
                <a:solidFill>
                  <a:schemeClr val="accent4">
                    <a:lumMod val="40000"/>
                    <a:lumOff val="60000"/>
                  </a:schemeClr>
                </a:solidFill>
                <a:latin typeface="+mj-lt"/>
              </a:rPr>
              <a:t>rộng khả năng tương tác máy tính đến các hành động phức tạp hơn, giúp người dùng thực hiện nhiều nhiệm vụ hơn.</a:t>
            </a:r>
          </a:p>
          <a:p>
            <a:pPr algn="just"/>
            <a:r>
              <a:rPr lang="vi-VN" sz="2000" smtClean="0">
                <a:solidFill>
                  <a:schemeClr val="accent4">
                    <a:lumMod val="40000"/>
                    <a:lumOff val="60000"/>
                  </a:schemeClr>
                </a:solidFill>
                <a:latin typeface="+mj-lt"/>
              </a:rPr>
              <a:t>Giáo dục: Tạo </a:t>
            </a:r>
            <a:r>
              <a:rPr lang="vi-VN" sz="2000">
                <a:solidFill>
                  <a:schemeClr val="accent4">
                    <a:lumMod val="40000"/>
                    <a:lumOff val="60000"/>
                  </a:schemeClr>
                </a:solidFill>
                <a:latin typeface="+mj-lt"/>
              </a:rPr>
              <a:t>ra các phương pháp học tập tương tác và sinh động.</a:t>
            </a:r>
          </a:p>
          <a:p>
            <a:pPr algn="just"/>
            <a:r>
              <a:rPr lang="vi-VN" sz="2000" smtClean="0">
                <a:solidFill>
                  <a:schemeClr val="accent4">
                    <a:lumMod val="40000"/>
                    <a:lumOff val="60000"/>
                  </a:schemeClr>
                </a:solidFill>
                <a:latin typeface="+mj-lt"/>
              </a:rPr>
              <a:t>Giải trí: Thực</a:t>
            </a:r>
            <a:r>
              <a:rPr lang="en-US" sz="2000" smtClean="0">
                <a:solidFill>
                  <a:schemeClr val="accent4">
                    <a:lumMod val="40000"/>
                    <a:lumOff val="60000"/>
                  </a:schemeClr>
                </a:solidFill>
                <a:latin typeface="+mj-lt"/>
              </a:rPr>
              <a:t> </a:t>
            </a:r>
            <a:r>
              <a:rPr lang="vi-VN" sz="2000" smtClean="0">
                <a:solidFill>
                  <a:schemeClr val="accent4">
                    <a:lumMod val="40000"/>
                    <a:lumOff val="60000"/>
                  </a:schemeClr>
                </a:solidFill>
                <a:latin typeface="+mj-lt"/>
              </a:rPr>
              <a:t>tế ảo và thiết bị đeo, tăng thêm cảm nhận thực tương tác với người dùng.</a:t>
            </a:r>
          </a:p>
          <a:p>
            <a:pPr algn="just"/>
            <a:r>
              <a:rPr lang="vi-VN" sz="2000">
                <a:solidFill>
                  <a:schemeClr val="accent4">
                    <a:lumMod val="40000"/>
                    <a:lumOff val="60000"/>
                  </a:schemeClr>
                </a:solidFill>
                <a:latin typeface="+mj-lt"/>
              </a:rPr>
              <a:t>Công </a:t>
            </a:r>
            <a:r>
              <a:rPr lang="vi-VN" sz="2000" smtClean="0">
                <a:solidFill>
                  <a:schemeClr val="accent4">
                    <a:lumMod val="40000"/>
                    <a:lumOff val="60000"/>
                  </a:schemeClr>
                </a:solidFill>
                <a:latin typeface="+mj-lt"/>
              </a:rPr>
              <a:t>nghiệp: Ứng dụng trong máy móc hỗ trợ công việc nguy hiểm, không gian hẹp</a:t>
            </a:r>
            <a:endParaRPr lang="en-US" sz="2000">
              <a:solidFill>
                <a:schemeClr val="accent4">
                  <a:lumMod val="40000"/>
                  <a:lumOff val="60000"/>
                </a:schemeClr>
              </a:solidFill>
              <a:latin typeface="+mj-lt"/>
            </a:endParaRPr>
          </a:p>
        </p:txBody>
      </p:sp>
      <p:pic>
        <p:nvPicPr>
          <p:cNvPr id="4" name="Picture 3"/>
          <p:cNvPicPr>
            <a:picLocks noChangeAspect="1"/>
          </p:cNvPicPr>
          <p:nvPr/>
        </p:nvPicPr>
        <p:blipFill>
          <a:blip r:embed="rId3"/>
          <a:stretch>
            <a:fillRect/>
          </a:stretch>
        </p:blipFill>
        <p:spPr>
          <a:xfrm>
            <a:off x="8827110" y="1005523"/>
            <a:ext cx="3060090" cy="1719382"/>
          </a:xfrm>
          <a:prstGeom prst="rect">
            <a:avLst/>
          </a:prstGeom>
        </p:spPr>
      </p:pic>
      <p:pic>
        <p:nvPicPr>
          <p:cNvPr id="5" name="Picture 4"/>
          <p:cNvPicPr>
            <a:picLocks noChangeAspect="1"/>
          </p:cNvPicPr>
          <p:nvPr/>
        </p:nvPicPr>
        <p:blipFill>
          <a:blip r:embed="rId4"/>
          <a:stretch>
            <a:fillRect/>
          </a:stretch>
        </p:blipFill>
        <p:spPr>
          <a:xfrm>
            <a:off x="8827110" y="2724905"/>
            <a:ext cx="3060090" cy="2072179"/>
          </a:xfrm>
          <a:prstGeom prst="rect">
            <a:avLst/>
          </a:prstGeom>
        </p:spPr>
      </p:pic>
      <p:pic>
        <p:nvPicPr>
          <p:cNvPr id="6" name="Picture 5"/>
          <p:cNvPicPr>
            <a:picLocks noChangeAspect="1"/>
          </p:cNvPicPr>
          <p:nvPr/>
        </p:nvPicPr>
        <p:blipFill>
          <a:blip r:embed="rId5"/>
          <a:stretch>
            <a:fillRect/>
          </a:stretch>
        </p:blipFill>
        <p:spPr>
          <a:xfrm>
            <a:off x="8827110" y="4797084"/>
            <a:ext cx="3060090" cy="1883132"/>
          </a:xfrm>
          <a:prstGeom prst="rect">
            <a:avLst/>
          </a:prstGeom>
        </p:spPr>
      </p:pic>
    </p:spTree>
    <p:extLst>
      <p:ext uri="{BB962C8B-B14F-4D97-AF65-F5344CB8AC3E}">
        <p14:creationId xmlns:p14="http://schemas.microsoft.com/office/powerpoint/2010/main" val="270481428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vi-VN" sz="6000" smtClean="0">
                <a:solidFill>
                  <a:schemeClr val="accent4">
                    <a:lumMod val="40000"/>
                    <a:lumOff val="60000"/>
                  </a:schemeClr>
                </a:solidFill>
                <a:latin typeface="Times New Roman" panose="02020603050405020304" pitchFamily="18" charset="0"/>
                <a:cs typeface="Times New Roman" panose="02020603050405020304" pitchFamily="18" charset="0"/>
              </a:rPr>
              <a:t>THE END</a:t>
            </a:r>
            <a:endParaRPr lang="en-US" sz="60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0" y="1690688"/>
            <a:ext cx="12192000" cy="2135723"/>
          </a:xfrm>
          <a:solidFill>
            <a:srgbClr val="00B0F0"/>
          </a:solidFill>
        </p:spPr>
        <p:txBody>
          <a:bodyPr>
            <a:normAutofit/>
          </a:bodyPr>
          <a:lstStyle/>
          <a:p>
            <a:pPr marL="0" indent="0" algn="ctr">
              <a:buNone/>
            </a:pPr>
            <a:r>
              <a:rPr lang="vi-VN" sz="6000" smtClean="0">
                <a:solidFill>
                  <a:schemeClr val="accent4">
                    <a:lumMod val="40000"/>
                    <a:lumOff val="60000"/>
                  </a:schemeClr>
                </a:solidFill>
                <a:latin typeface="+mj-lt"/>
              </a:rPr>
              <a:t>CẢM ƠN THẦY,CÔ ĐÃ THEO DÕI </a:t>
            </a:r>
          </a:p>
          <a:p>
            <a:pPr marL="0" indent="0" algn="ctr">
              <a:buNone/>
            </a:pPr>
            <a:r>
              <a:rPr lang="vi-VN" sz="6000" smtClean="0">
                <a:solidFill>
                  <a:schemeClr val="accent4">
                    <a:lumMod val="40000"/>
                    <a:lumOff val="60000"/>
                  </a:schemeClr>
                </a:solidFill>
                <a:latin typeface="+mj-lt"/>
              </a:rPr>
              <a:t>BUỔI THUYẾT TRÌNH </a:t>
            </a:r>
            <a:endParaRPr lang="en-US" sz="6000">
              <a:solidFill>
                <a:schemeClr val="accent4">
                  <a:lumMod val="40000"/>
                  <a:lumOff val="60000"/>
                </a:schemeClr>
              </a:solidFill>
              <a:latin typeface="+mj-lt"/>
            </a:endParaRPr>
          </a:p>
        </p:txBody>
      </p:sp>
    </p:spTree>
    <p:extLst>
      <p:ext uri="{BB962C8B-B14F-4D97-AF65-F5344CB8AC3E}">
        <p14:creationId xmlns:p14="http://schemas.microsoft.com/office/powerpoint/2010/main" val="146712026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nSpc>
                <a:spcPct val="150000"/>
              </a:lnSpc>
            </a:pPr>
            <a:r>
              <a:rPr lang="vi-VN" sz="2400" smtClean="0">
                <a:solidFill>
                  <a:schemeClr val="accent4">
                    <a:lumMod val="40000"/>
                    <a:lumOff val="60000"/>
                  </a:schemeClr>
                </a:solidFill>
              </a:rPr>
              <a:t>I. TỔNG QUAN VỀ ĐỀ TÀI</a:t>
            </a:r>
            <a:br>
              <a:rPr lang="vi-VN" sz="2400" smtClean="0">
                <a:solidFill>
                  <a:schemeClr val="accent4">
                    <a:lumMod val="40000"/>
                    <a:lumOff val="60000"/>
                  </a:schemeClr>
                </a:solidFill>
              </a:rPr>
            </a:br>
            <a:r>
              <a:rPr lang="en-US" sz="2400" smtClean="0">
                <a:solidFill>
                  <a:schemeClr val="accent4">
                    <a:lumMod val="40000"/>
                    <a:lumOff val="60000"/>
                  </a:schemeClr>
                </a:solidFill>
              </a:rPr>
              <a:t>1. </a:t>
            </a:r>
            <a:r>
              <a:rPr lang="vi-VN" sz="2400" smtClean="0">
                <a:solidFill>
                  <a:schemeClr val="accent4">
                    <a:lumMod val="40000"/>
                    <a:lumOff val="60000"/>
                  </a:schemeClr>
                </a:solidFill>
              </a:rPr>
              <a:t>Giới thiệu đề tài</a:t>
            </a:r>
            <a:endParaRPr lang="en-US" sz="2400">
              <a:solidFill>
                <a:schemeClr val="accent4">
                  <a:lumMod val="40000"/>
                  <a:lumOff val="60000"/>
                </a:schemeClr>
              </a:solidFill>
            </a:endParaRPr>
          </a:p>
        </p:txBody>
      </p:sp>
      <p:sp>
        <p:nvSpPr>
          <p:cNvPr id="4" name="Content Placeholder 3"/>
          <p:cNvSpPr>
            <a:spLocks noGrp="1"/>
          </p:cNvSpPr>
          <p:nvPr>
            <p:ph idx="1"/>
          </p:nvPr>
        </p:nvSpPr>
        <p:spPr>
          <a:xfrm>
            <a:off x="838199" y="1825625"/>
            <a:ext cx="4791892" cy="4093428"/>
          </a:xfrm>
          <a:solidFill>
            <a:schemeClr val="accent1">
              <a:lumMod val="50000"/>
            </a:schemeClr>
          </a:solidFill>
          <a:ln>
            <a:solidFill>
              <a:schemeClr val="accent1">
                <a:lumMod val="50000"/>
              </a:schemeClr>
            </a:solidFill>
          </a:ln>
        </p:spPr>
        <p:txBody>
          <a:bodyPr>
            <a:normAutofit/>
          </a:bodyPr>
          <a:lstStyle/>
          <a:p>
            <a:pPr marL="0" indent="0">
              <a:buNone/>
            </a:pPr>
            <a:r>
              <a:rPr lang="vi-VN" sz="2000" smtClean="0">
                <a:solidFill>
                  <a:schemeClr val="accent4">
                    <a:lumMod val="40000"/>
                    <a:lumOff val="60000"/>
                  </a:schemeClr>
                </a:solidFill>
                <a:latin typeface="+mj-lt"/>
              </a:rPr>
              <a:t>Mục tiêu:</a:t>
            </a:r>
          </a:p>
          <a:p>
            <a:pPr algn="just"/>
            <a:r>
              <a:rPr lang="vi-VN" sz="2000">
                <a:solidFill>
                  <a:schemeClr val="accent4">
                    <a:lumMod val="40000"/>
                    <a:lumOff val="60000"/>
                  </a:schemeClr>
                </a:solidFill>
                <a:latin typeface="+mj-lt"/>
              </a:rPr>
              <a:t>Phát triển một hệ thống có khả năng nhận diện và phân loại các cử chỉ, vị trí và hành động của bàn tay.</a:t>
            </a:r>
          </a:p>
          <a:p>
            <a:pPr algn="just"/>
            <a:r>
              <a:rPr lang="vi-VN" sz="2000">
                <a:solidFill>
                  <a:schemeClr val="accent4">
                    <a:lumMod val="40000"/>
                    <a:lumOff val="60000"/>
                  </a:schemeClr>
                </a:solidFill>
                <a:latin typeface="+mj-lt"/>
              </a:rPr>
              <a:t>Tích hợp </a:t>
            </a:r>
            <a:r>
              <a:rPr lang="vi-VN" sz="2000" smtClean="0">
                <a:solidFill>
                  <a:schemeClr val="accent4">
                    <a:lumMod val="40000"/>
                    <a:lumOff val="60000"/>
                  </a:schemeClr>
                </a:solidFill>
                <a:latin typeface="+mj-lt"/>
              </a:rPr>
              <a:t>OpenCV sử </a:t>
            </a:r>
            <a:r>
              <a:rPr lang="vi-VN" sz="2000">
                <a:solidFill>
                  <a:schemeClr val="accent4">
                    <a:lumMod val="40000"/>
                    <a:lumOff val="60000"/>
                  </a:schemeClr>
                </a:solidFill>
                <a:latin typeface="+mj-lt"/>
              </a:rPr>
              <a:t>dụng các tính năng và chức năng của OpenCV để xử lý và phân tích dữ liệu ảnh từ camera</a:t>
            </a:r>
            <a:r>
              <a:rPr lang="vi-VN" sz="2000" smtClean="0">
                <a:solidFill>
                  <a:schemeClr val="accent4">
                    <a:lumMod val="40000"/>
                    <a:lumOff val="60000"/>
                  </a:schemeClr>
                </a:solidFill>
                <a:latin typeface="+mj-lt"/>
              </a:rPr>
              <a:t>.</a:t>
            </a:r>
          </a:p>
          <a:p>
            <a:pPr algn="just"/>
            <a:r>
              <a:rPr lang="vi-VN" sz="2000" smtClean="0">
                <a:solidFill>
                  <a:schemeClr val="accent4">
                    <a:lumMod val="40000"/>
                    <a:lumOff val="60000"/>
                  </a:schemeClr>
                </a:solidFill>
                <a:latin typeface="+mj-lt"/>
              </a:rPr>
              <a:t>Tạo </a:t>
            </a:r>
            <a:r>
              <a:rPr lang="vi-VN" sz="2000">
                <a:solidFill>
                  <a:schemeClr val="accent4">
                    <a:lumMod val="40000"/>
                    <a:lumOff val="60000"/>
                  </a:schemeClr>
                </a:solidFill>
                <a:latin typeface="+mj-lt"/>
              </a:rPr>
              <a:t>ra một giao diện người dùng tương tác, cho phép người dùng thực hiện các hành động thông qua cử chỉ của bàn tay.</a:t>
            </a:r>
            <a:endParaRPr lang="en-US" sz="2000">
              <a:solidFill>
                <a:schemeClr val="accent4">
                  <a:lumMod val="40000"/>
                  <a:lumOff val="60000"/>
                </a:schemeClr>
              </a:solidFill>
              <a:latin typeface="+mj-lt"/>
            </a:endParaRPr>
          </a:p>
        </p:txBody>
      </p:sp>
      <p:sp>
        <p:nvSpPr>
          <p:cNvPr id="5" name="Content Placeholder 3"/>
          <p:cNvSpPr txBox="1">
            <a:spLocks/>
          </p:cNvSpPr>
          <p:nvPr/>
        </p:nvSpPr>
        <p:spPr>
          <a:xfrm>
            <a:off x="6315641" y="1825625"/>
            <a:ext cx="4791892" cy="4093428"/>
          </a:xfrm>
          <a:prstGeom prst="rect">
            <a:avLst/>
          </a:prstGeom>
          <a:solidFill>
            <a:schemeClr val="accent1">
              <a:lumMod val="50000"/>
            </a:schemeClr>
          </a:solidFill>
          <a:ln>
            <a:solidFill>
              <a:schemeClr val="accent1">
                <a:lumMod val="50000"/>
              </a:schemeClr>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vi-VN" sz="2000">
                <a:solidFill>
                  <a:schemeClr val="accent4">
                    <a:lumMod val="40000"/>
                    <a:lumOff val="60000"/>
                  </a:schemeClr>
                </a:solidFill>
                <a:latin typeface="+mj-lt"/>
              </a:rPr>
              <a:t>Tính cấp thiết:</a:t>
            </a:r>
          </a:p>
          <a:p>
            <a:pPr marL="0" indent="0" algn="just">
              <a:buNone/>
            </a:pPr>
            <a:r>
              <a:rPr lang="vi-VN" sz="2000">
                <a:solidFill>
                  <a:schemeClr val="accent4">
                    <a:lumMod val="40000"/>
                    <a:lumOff val="60000"/>
                  </a:schemeClr>
                </a:solidFill>
                <a:latin typeface="+mj-lt"/>
              </a:rPr>
              <a:t>Hiện nay các công ty lớn và nhỏ đều đang quan tâm đến việc nghiên cứu và áp dụng công nghệ nhận diện bàn tay để tạo ra các sản phẩm và dịch vụ thông minh, tiện ích hơn cho người dùng và cộng đồng. </a:t>
            </a:r>
          </a:p>
          <a:p>
            <a:pPr marL="0" indent="0" algn="just">
              <a:buNone/>
            </a:pPr>
            <a:r>
              <a:rPr lang="vi-VN" sz="2000">
                <a:solidFill>
                  <a:schemeClr val="accent4">
                    <a:lumMod val="40000"/>
                    <a:lumOff val="60000"/>
                  </a:schemeClr>
                </a:solidFill>
                <a:latin typeface="+mj-lt"/>
              </a:rPr>
              <a:t>Sự phát triển của công nghệ nhận diện bàn tay đang diễn ra nhanh chóng, tạo </a:t>
            </a:r>
            <a:r>
              <a:rPr lang="vi-VN" sz="2000" smtClean="0">
                <a:solidFill>
                  <a:schemeClr val="accent4">
                    <a:lumMod val="40000"/>
                    <a:lumOff val="60000"/>
                  </a:schemeClr>
                </a:solidFill>
                <a:latin typeface="+mj-lt"/>
              </a:rPr>
              <a:t>ra</a:t>
            </a:r>
            <a:r>
              <a:rPr lang="en-US" sz="2000" smtClean="0">
                <a:solidFill>
                  <a:schemeClr val="accent4">
                    <a:lumMod val="40000"/>
                    <a:lumOff val="60000"/>
                  </a:schemeClr>
                </a:solidFill>
                <a:latin typeface="+mj-lt"/>
              </a:rPr>
              <a:t> </a:t>
            </a:r>
            <a:r>
              <a:rPr lang="vi-VN" sz="2000" smtClean="0">
                <a:solidFill>
                  <a:schemeClr val="accent4">
                    <a:lumMod val="40000"/>
                    <a:lumOff val="60000"/>
                  </a:schemeClr>
                </a:solidFill>
                <a:latin typeface="+mj-lt"/>
              </a:rPr>
              <a:t>tiềm </a:t>
            </a:r>
            <a:r>
              <a:rPr lang="vi-VN" sz="2000">
                <a:solidFill>
                  <a:schemeClr val="accent4">
                    <a:lumMod val="40000"/>
                    <a:lumOff val="60000"/>
                  </a:schemeClr>
                </a:solidFill>
                <a:latin typeface="+mj-lt"/>
              </a:rPr>
              <a:t>năng và cơ hội trong việc ứng dụng vào thực tế, mở ra </a:t>
            </a:r>
            <a:r>
              <a:rPr lang="vi-VN" sz="2000" smtClean="0">
                <a:solidFill>
                  <a:schemeClr val="accent4">
                    <a:lumMod val="40000"/>
                    <a:lumOff val="60000"/>
                  </a:schemeClr>
                </a:solidFill>
                <a:latin typeface="+mj-lt"/>
              </a:rPr>
              <a:t>khả </a:t>
            </a:r>
            <a:r>
              <a:rPr lang="vi-VN" sz="2000">
                <a:solidFill>
                  <a:schemeClr val="accent4">
                    <a:lumMod val="40000"/>
                    <a:lumOff val="60000"/>
                  </a:schemeClr>
                </a:solidFill>
                <a:latin typeface="+mj-lt"/>
              </a:rPr>
              <a:t>năng mới trong tương tác con người và máy tính. </a:t>
            </a:r>
          </a:p>
        </p:txBody>
      </p:sp>
    </p:spTree>
    <p:extLst>
      <p:ext uri="{BB962C8B-B14F-4D97-AF65-F5344CB8AC3E}">
        <p14:creationId xmlns:p14="http://schemas.microsoft.com/office/powerpoint/2010/main" val="10675253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6010266" cy="967286"/>
          </a:xfrm>
        </p:spPr>
        <p:txBody>
          <a:bodyPr>
            <a:normAutofit/>
          </a:bodyPr>
          <a:lstStyle/>
          <a:p>
            <a:r>
              <a:rPr lang="en-US" sz="2400">
                <a:solidFill>
                  <a:schemeClr val="accent4">
                    <a:lumMod val="40000"/>
                    <a:lumOff val="60000"/>
                  </a:schemeClr>
                </a:solidFill>
                <a:latin typeface="Times New Roman" panose="02020603050405020304" pitchFamily="18" charset="0"/>
                <a:cs typeface="Times New Roman" panose="02020603050405020304" pitchFamily="18" charset="0"/>
              </a:rPr>
              <a:t>1. </a:t>
            </a:r>
            <a:r>
              <a:rPr lang="vi-VN" sz="2400">
                <a:solidFill>
                  <a:schemeClr val="accent4">
                    <a:lumMod val="40000"/>
                    <a:lumOff val="60000"/>
                  </a:schemeClr>
                </a:solidFill>
                <a:latin typeface="Times New Roman" panose="02020603050405020304" pitchFamily="18" charset="0"/>
                <a:cs typeface="Times New Roman" panose="02020603050405020304" pitchFamily="18" charset="0"/>
              </a:rPr>
              <a:t>Giới thiệu đề tài</a:t>
            </a:r>
            <a:endParaRPr lang="en-US" sz="240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018904" y="1813568"/>
            <a:ext cx="4506685" cy="4077781"/>
          </a:xfrm>
          <a:solidFill>
            <a:schemeClr val="accent1">
              <a:lumMod val="50000"/>
            </a:schemeClr>
          </a:solidFill>
        </p:spPr>
        <p:txBody>
          <a:bodyPr>
            <a:normAutofit lnSpcReduction="10000"/>
          </a:bodyPr>
          <a:lstStyle/>
          <a:p>
            <a:pPr marL="0" indent="0">
              <a:buNone/>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Ứng dụng:</a:t>
            </a:r>
          </a:p>
          <a:p>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Công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nghiệp:</a:t>
            </a:r>
            <a:r>
              <a:rPr lang="en-US" sz="2000" smtClean="0">
                <a:solidFill>
                  <a:schemeClr val="accent4">
                    <a:lumMod val="40000"/>
                    <a:lumOff val="60000"/>
                  </a:schemeClr>
                </a:solidFill>
                <a:latin typeface="Times New Roman" panose="02020603050405020304" pitchFamily="18" charset="0"/>
                <a:cs typeface="Times New Roman" panose="02020603050405020304" pitchFamily="18" charset="0"/>
              </a:rPr>
              <a:t>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Áp dụng trong quy trình tự động hóa, điều khiển các thiết bị sản xuất.</a:t>
            </a:r>
          </a:p>
          <a:p>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Y Tế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Hỗ trợ trong việc theo dõi sức khỏe, hỗ trợ người khuyết tật, và chẩn đoán bệnh.</a:t>
            </a:r>
          </a:p>
          <a:p>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Giáo dục và Giải trí: Sử dụng trong công cụ học tập tương tác, trò chơi điện tử</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a:t>
            </a:r>
          </a:p>
          <a:p>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Thực Tế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Ảo:</a:t>
            </a:r>
            <a:r>
              <a:rPr lang="en-US" sz="2000" smtClean="0">
                <a:solidFill>
                  <a:schemeClr val="accent4">
                    <a:lumMod val="40000"/>
                    <a:lumOff val="60000"/>
                  </a:schemeClr>
                </a:solidFill>
                <a:latin typeface="Times New Roman" panose="02020603050405020304" pitchFamily="18" charset="0"/>
                <a:cs typeface="Times New Roman" panose="02020603050405020304" pitchFamily="18" charset="0"/>
              </a:rPr>
              <a:t>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Tích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hợp vào các thiết bị đeo để cải thiện tương tác người dùng trong thế giới thực tế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ảo.</a:t>
            </a:r>
            <a:endParaRPr lang="en-US" sz="20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10" name="Rectangle 9"/>
          <p:cNvSpPr/>
          <p:nvPr/>
        </p:nvSpPr>
        <p:spPr>
          <a:xfrm>
            <a:off x="6418218" y="1813569"/>
            <a:ext cx="4606833" cy="3785652"/>
          </a:xfrm>
          <a:prstGeom prst="rect">
            <a:avLst/>
          </a:prstGeom>
          <a:solidFill>
            <a:schemeClr val="accent1">
              <a:lumMod val="50000"/>
            </a:schemeClr>
          </a:solidFill>
        </p:spPr>
        <p:txBody>
          <a:bodyPr wrap="square">
            <a:spAutoFit/>
          </a:bodyPr>
          <a:lstStyle/>
          <a:p>
            <a:r>
              <a:rPr lang="vi-VN" sz="2000" smtClean="0">
                <a:solidFill>
                  <a:schemeClr val="accent4">
                    <a:lumMod val="40000"/>
                    <a:lumOff val="60000"/>
                  </a:schemeClr>
                </a:solidFill>
                <a:latin typeface="+mj-lt"/>
              </a:rPr>
              <a:t>Lợi ích:</a:t>
            </a:r>
          </a:p>
          <a:p>
            <a:pPr marL="342900" indent="-342900">
              <a:buFont typeface="Arial" panose="020B0604020202020204" pitchFamily="34" charset="0"/>
              <a:buChar char="•"/>
            </a:pPr>
            <a:r>
              <a:rPr lang="vi-VN" sz="2000">
                <a:solidFill>
                  <a:schemeClr val="accent4">
                    <a:lumMod val="40000"/>
                    <a:lumOff val="60000"/>
                  </a:schemeClr>
                </a:solidFill>
                <a:latin typeface="+mj-lt"/>
              </a:rPr>
              <a:t>T</a:t>
            </a:r>
            <a:r>
              <a:rPr lang="vi-VN" sz="2000" smtClean="0">
                <a:solidFill>
                  <a:schemeClr val="accent4">
                    <a:lumMod val="40000"/>
                    <a:lumOff val="60000"/>
                  </a:schemeClr>
                </a:solidFill>
                <a:latin typeface="+mj-lt"/>
              </a:rPr>
              <a:t>ạo </a:t>
            </a:r>
            <a:r>
              <a:rPr lang="vi-VN" sz="2000">
                <a:solidFill>
                  <a:schemeClr val="accent4">
                    <a:lumMod val="40000"/>
                    <a:lumOff val="60000"/>
                  </a:schemeClr>
                </a:solidFill>
                <a:latin typeface="+mj-lt"/>
              </a:rPr>
              <a:t>ra một cách tiếp cận mới và thuận tiện hơn để tương tác với thiết bị và ứng dụng.</a:t>
            </a:r>
          </a:p>
          <a:p>
            <a:pPr marL="342900" indent="-342900">
              <a:buFont typeface="Arial" panose="020B0604020202020204" pitchFamily="34" charset="0"/>
              <a:buChar char="•"/>
            </a:pPr>
            <a:r>
              <a:rPr lang="vi-VN" sz="2000" smtClean="0">
                <a:solidFill>
                  <a:schemeClr val="accent4">
                    <a:lumMod val="40000"/>
                    <a:lumOff val="60000"/>
                  </a:schemeClr>
                </a:solidFill>
                <a:latin typeface="+mj-lt"/>
              </a:rPr>
              <a:t>Tăng </a:t>
            </a:r>
            <a:r>
              <a:rPr lang="vi-VN" sz="2000">
                <a:solidFill>
                  <a:schemeClr val="accent4">
                    <a:lumMod val="40000"/>
                    <a:lumOff val="60000"/>
                  </a:schemeClr>
                </a:solidFill>
                <a:latin typeface="+mj-lt"/>
              </a:rPr>
              <a:t>hiệu suất và tiết kiệm thời gian trong quá trình làm việc và tương tác hàng ngày.</a:t>
            </a:r>
          </a:p>
          <a:p>
            <a:pPr marL="342900" indent="-342900">
              <a:buFont typeface="Arial" panose="020B0604020202020204" pitchFamily="34" charset="0"/>
              <a:buChar char="•"/>
            </a:pPr>
            <a:r>
              <a:rPr lang="vi-VN" sz="2000" smtClean="0">
                <a:solidFill>
                  <a:schemeClr val="accent4">
                    <a:lumMod val="40000"/>
                    <a:lumOff val="60000"/>
                  </a:schemeClr>
                </a:solidFill>
                <a:latin typeface="+mj-lt"/>
              </a:rPr>
              <a:t>Hiện đại giao diện,loại </a:t>
            </a:r>
            <a:r>
              <a:rPr lang="vi-VN" sz="2000" smtClean="0">
                <a:solidFill>
                  <a:schemeClr val="accent4">
                    <a:lumMod val="40000"/>
                    <a:lumOff val="60000"/>
                  </a:schemeClr>
                </a:solidFill>
                <a:latin typeface="+mj-lt"/>
              </a:rPr>
              <a:t>bàn </a:t>
            </a:r>
            <a:r>
              <a:rPr lang="vi-VN" sz="2000" smtClean="0">
                <a:solidFill>
                  <a:schemeClr val="accent4">
                    <a:lumMod val="40000"/>
                    <a:lumOff val="60000"/>
                  </a:schemeClr>
                </a:solidFill>
                <a:latin typeface="+mj-lt"/>
              </a:rPr>
              <a:t>phím</a:t>
            </a:r>
            <a:r>
              <a:rPr lang="en-US" sz="2000" smtClean="0">
                <a:solidFill>
                  <a:schemeClr val="accent4">
                    <a:lumMod val="40000"/>
                    <a:lumOff val="60000"/>
                  </a:schemeClr>
                </a:solidFill>
                <a:latin typeface="+mj-lt"/>
              </a:rPr>
              <a:t>,</a:t>
            </a:r>
            <a:r>
              <a:rPr lang="vi-VN" sz="2000" smtClean="0">
                <a:solidFill>
                  <a:schemeClr val="accent4">
                    <a:lumMod val="40000"/>
                    <a:lumOff val="60000"/>
                  </a:schemeClr>
                </a:solidFill>
                <a:latin typeface="+mj-lt"/>
              </a:rPr>
              <a:t>chuột, </a:t>
            </a:r>
            <a:r>
              <a:rPr lang="vi-VN" sz="2000">
                <a:solidFill>
                  <a:schemeClr val="accent4">
                    <a:lumMod val="40000"/>
                    <a:lumOff val="60000"/>
                  </a:schemeClr>
                </a:solidFill>
                <a:latin typeface="+mj-lt"/>
              </a:rPr>
              <a:t>tạo ra sự đa dạng và sáng tạo hơn trong cách tương tác</a:t>
            </a:r>
            <a:r>
              <a:rPr lang="vi-VN" sz="2000" smtClean="0">
                <a:solidFill>
                  <a:schemeClr val="accent4">
                    <a:lumMod val="40000"/>
                    <a:lumOff val="60000"/>
                  </a:schemeClr>
                </a:solidFill>
                <a:latin typeface="+mj-lt"/>
              </a:rPr>
              <a:t>.</a:t>
            </a:r>
          </a:p>
          <a:p>
            <a:pPr marL="342900" indent="-342900">
              <a:buFont typeface="Arial" panose="020B0604020202020204" pitchFamily="34" charset="0"/>
              <a:buChar char="•"/>
            </a:pPr>
            <a:endParaRPr lang="vi-VN" sz="2000">
              <a:solidFill>
                <a:schemeClr val="accent4">
                  <a:lumMod val="40000"/>
                  <a:lumOff val="60000"/>
                </a:schemeClr>
              </a:solidFill>
              <a:latin typeface="+mj-lt"/>
            </a:endParaRPr>
          </a:p>
          <a:p>
            <a:pPr marL="342900" indent="-342900">
              <a:buFont typeface="Arial" panose="020B0604020202020204" pitchFamily="34" charset="0"/>
              <a:buChar char="•"/>
            </a:pPr>
            <a:endParaRPr lang="en-US" sz="2000">
              <a:solidFill>
                <a:schemeClr val="accent4">
                  <a:lumMod val="40000"/>
                  <a:lumOff val="60000"/>
                </a:schemeClr>
              </a:solidFill>
              <a:latin typeface="+mj-lt"/>
            </a:endParaRPr>
          </a:p>
        </p:txBody>
      </p:sp>
    </p:spTree>
    <p:extLst>
      <p:ext uri="{BB962C8B-B14F-4D97-AF65-F5344CB8AC3E}">
        <p14:creationId xmlns:p14="http://schemas.microsoft.com/office/powerpoint/2010/main" val="66301432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2400" smtClean="0">
                <a:solidFill>
                  <a:schemeClr val="accent4">
                    <a:lumMod val="40000"/>
                    <a:lumOff val="60000"/>
                  </a:schemeClr>
                </a:solidFill>
                <a:latin typeface="Times New Roman" panose="02020603050405020304" pitchFamily="18" charset="0"/>
                <a:cs typeface="Times New Roman" panose="02020603050405020304" pitchFamily="18" charset="0"/>
              </a:rPr>
              <a:t>2. Khái quát về nhận diện bàn tay</a:t>
            </a:r>
            <a:endParaRPr lang="en-US" sz="24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838201" y="1924035"/>
            <a:ext cx="6265984" cy="3717110"/>
          </a:xfrm>
          <a:solidFill>
            <a:schemeClr val="accent1">
              <a:lumMod val="50000"/>
            </a:schemeClr>
          </a:solidFill>
        </p:spPr>
        <p:txBody>
          <a:bodyPr>
            <a:normAutofit/>
          </a:bodyPr>
          <a:lstStyle/>
          <a:p>
            <a:pPr>
              <a:buFont typeface="Wingdings" panose="05000000000000000000" pitchFamily="2" charset="2"/>
              <a:buChar char="q"/>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Hệ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thống Nhận Diện Bàn Tay và Thao Tác Với Bàn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Tay: </a:t>
            </a:r>
          </a:p>
          <a:p>
            <a:pPr algn="just"/>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L</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à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quá trình xây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dựng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hệ thống máy tính có khả năng nhận diện và phân tích thông tin từ bàn tay trong hình ảnh hoặc video,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cung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cấp khả năng tương tác và điều khiển các chức năng dựa trên các cử chỉ, hành động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của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bàn tay. </a:t>
            </a:r>
            <a:endPar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endParaRPr>
          </a:p>
          <a:p>
            <a:pPr algn="just"/>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Vấn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đề này bao gồm việc áp dụng các kỹ thuật xử lý ảnh, machine learning hoặc deep learning để xác định vị trí, hình dạng, cử chỉ và hành động của bàn tay, từ đó tạo ra một giao diện tương tác giữa con người và máy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tính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qua bàn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tay.</a:t>
            </a:r>
            <a:endParaRPr lang="en-US" sz="2000">
              <a:solidFill>
                <a:schemeClr val="accent4">
                  <a:lumMod val="40000"/>
                  <a:lumOff val="60000"/>
                </a:schemeClr>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3"/>
          <a:stretch>
            <a:fillRect/>
          </a:stretch>
        </p:blipFill>
        <p:spPr>
          <a:xfrm>
            <a:off x="7221751" y="2065801"/>
            <a:ext cx="4309140" cy="3433577"/>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63930337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22031" y="99106"/>
            <a:ext cx="10321080" cy="1287412"/>
          </a:xfrm>
        </p:spPr>
        <p:txBody>
          <a:bodyPr>
            <a:normAutofit/>
          </a:bodyPr>
          <a:lstStyle/>
          <a:p>
            <a:pPr>
              <a:lnSpc>
                <a:spcPct val="150000"/>
              </a:lnSpc>
            </a:pPr>
            <a:r>
              <a:rPr lang="vi-VN" sz="2400" smtClean="0">
                <a:solidFill>
                  <a:schemeClr val="accent4">
                    <a:lumMod val="40000"/>
                    <a:lumOff val="60000"/>
                  </a:schemeClr>
                </a:solidFill>
                <a:cs typeface="Times New Roman" panose="02020603050405020304" pitchFamily="18" charset="0"/>
              </a:rPr>
              <a:t>II. CƠ SỞ LÝ THUYẾT</a:t>
            </a:r>
            <a:r>
              <a:rPr lang="vi-VN" sz="2400">
                <a:solidFill>
                  <a:schemeClr val="accent4">
                    <a:lumMod val="40000"/>
                    <a:lumOff val="60000"/>
                  </a:schemeClr>
                </a:solidFill>
                <a:cs typeface="Times New Roman" panose="02020603050405020304" pitchFamily="18" charset="0"/>
              </a:rPr>
              <a:t/>
            </a:r>
            <a:br>
              <a:rPr lang="vi-VN" sz="2400">
                <a:solidFill>
                  <a:schemeClr val="accent4">
                    <a:lumMod val="40000"/>
                    <a:lumOff val="60000"/>
                  </a:schemeClr>
                </a:solidFill>
                <a:cs typeface="Times New Roman" panose="02020603050405020304" pitchFamily="18" charset="0"/>
              </a:rPr>
            </a:br>
            <a:r>
              <a:rPr lang="vi-VN" sz="2400" smtClean="0">
                <a:solidFill>
                  <a:schemeClr val="accent4">
                    <a:lumMod val="40000"/>
                    <a:lumOff val="60000"/>
                  </a:schemeClr>
                </a:solidFill>
                <a:cs typeface="Times New Roman" panose="02020603050405020304" pitchFamily="18" charset="0"/>
              </a:rPr>
              <a:t>1.Thư </a:t>
            </a:r>
            <a:r>
              <a:rPr lang="vi-VN" sz="2400" smtClean="0">
                <a:solidFill>
                  <a:schemeClr val="accent4">
                    <a:lumMod val="40000"/>
                    <a:lumOff val="60000"/>
                  </a:schemeClr>
                </a:solidFill>
                <a:latin typeface="Times New Roman" panose="02020603050405020304" pitchFamily="18" charset="0"/>
                <a:cs typeface="Times New Roman" panose="02020603050405020304" pitchFamily="18" charset="0"/>
              </a:rPr>
              <a:t>viện </a:t>
            </a:r>
            <a:endParaRPr lang="en-US" sz="24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961208" y="1493157"/>
            <a:ext cx="9781903" cy="395061"/>
          </a:xfrm>
        </p:spPr>
        <p:txBody>
          <a:bodyPr>
            <a:normAutofit/>
          </a:bodyPr>
          <a:lstStyle/>
          <a:p>
            <a:pPr marL="0" indent="0">
              <a:buNone/>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Để hoàn thành đề tài này nhóm chúng tôi đã sử dụng một số thư viện sau:</a:t>
            </a:r>
          </a:p>
          <a:p>
            <a:endParaRPr lang="en-US" sz="20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6" name="Rectangle 5"/>
          <p:cNvSpPr/>
          <p:nvPr/>
        </p:nvSpPr>
        <p:spPr>
          <a:xfrm>
            <a:off x="1201781" y="2220685"/>
            <a:ext cx="8122167" cy="2862322"/>
          </a:xfrm>
          <a:prstGeom prst="rect">
            <a:avLst/>
          </a:prstGeom>
          <a:solidFill>
            <a:schemeClr val="accent1">
              <a:lumMod val="50000"/>
            </a:schemeClr>
          </a:solidFill>
        </p:spPr>
        <p:txBody>
          <a:bodyPr wrap="square">
            <a:spAutoFit/>
          </a:bodyPr>
          <a:lstStyle/>
          <a:p>
            <a:r>
              <a:rPr lang="vi-VN" sz="2000">
                <a:solidFill>
                  <a:srgbClr val="FFC000"/>
                </a:solidFill>
                <a:latin typeface="Times New Roman" panose="02020603050405020304" pitchFamily="18" charset="0"/>
                <a:cs typeface="Times New Roman" panose="02020603050405020304" pitchFamily="18" charset="0"/>
              </a:rPr>
              <a:t>OpenCV</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 (Open Source Computer Vision Library):</a:t>
            </a:r>
          </a:p>
          <a:p>
            <a:pPr marL="342900" indent="-342900" algn="just">
              <a:buFont typeface="Wingdings" panose="05000000000000000000" pitchFamily="2" charset="2"/>
              <a:buChar char="q"/>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 Khái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niệm: OpenCV là một thư viện mã nguồn mở cung cấp các công cụ và thư viện để xử lý ảnh và video. Nó có nhiều thuật toán tiêu chuẩn để xử lý hình ảnh, nhận diện đối tượng, xử lý video và phân tích dữ liệu hình ảnh.</a:t>
            </a:r>
          </a:p>
          <a:p>
            <a:pPr marL="342900" indent="-342900">
              <a:buFont typeface="Wingdings" panose="05000000000000000000" pitchFamily="2" charset="2"/>
              <a:buChar char="q"/>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Chức năng:OpenCV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cung cấp các công cụ mạnh mẽ để đọc, ghi, xử lý và chỉnh sửa ảnh và video.</a:t>
            </a:r>
          </a:p>
          <a:p>
            <a:pPr marL="342900" indent="-342900">
              <a:buFont typeface="Arial" panose="020B0604020202020204" pitchFamily="34" charset="0"/>
              <a:buChar char="•"/>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Xử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lý và xử lý video: Cung cấp các công cụ để xử lý video, từ thu thập dữ liệu đến xử lý và phân tích nội dung</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a:t>
            </a:r>
          </a:p>
        </p:txBody>
      </p:sp>
      <p:pic>
        <p:nvPicPr>
          <p:cNvPr id="4" name="Picture 3"/>
          <p:cNvPicPr>
            <a:picLocks noChangeAspect="1"/>
          </p:cNvPicPr>
          <p:nvPr/>
        </p:nvPicPr>
        <p:blipFill>
          <a:blip r:embed="rId3"/>
          <a:stretch>
            <a:fillRect/>
          </a:stretch>
        </p:blipFill>
        <p:spPr>
          <a:xfrm>
            <a:off x="9323949" y="2204712"/>
            <a:ext cx="2857500" cy="1600200"/>
          </a:xfrm>
          <a:prstGeom prst="rect">
            <a:avLst/>
          </a:prstGeom>
        </p:spPr>
      </p:pic>
      <p:sp>
        <p:nvSpPr>
          <p:cNvPr id="7" name="Rectangle 2"/>
          <p:cNvSpPr>
            <a:spLocks noChangeArrowheads="1"/>
          </p:cNvSpPr>
          <p:nvPr/>
        </p:nvSpPr>
        <p:spPr bwMode="auto">
          <a:xfrm>
            <a:off x="5764822" y="5098980"/>
            <a:ext cx="6413695" cy="1237468"/>
          </a:xfrm>
          <a:prstGeom prst="rect">
            <a:avLst/>
          </a:prstGeom>
          <a:solidFill>
            <a:schemeClr val="tx1"/>
          </a:solidFill>
          <a:ln>
            <a:noFill/>
          </a:ln>
          <a:effec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CCCCCC"/>
                </a:solidFill>
                <a:effectLst/>
                <a:latin typeface="Consolas" panose="020B0609020204030204" pitchFamily="49" charset="0"/>
              </a:rPr>
              <a:t>img </a:t>
            </a:r>
            <a:r>
              <a:rPr kumimoji="0" lang="en-US" altLang="en-US" sz="1400" b="0" i="0" u="none" strike="noStrike" cap="none" normalizeH="0" baseline="0" smtClean="0">
                <a:ln>
                  <a:noFill/>
                </a:ln>
                <a:solidFill>
                  <a:srgbClr val="67CDCC"/>
                </a:solidFill>
                <a:effectLst/>
                <a:latin typeface="Consolas" panose="020B0609020204030204" pitchFamily="49" charset="0"/>
              </a:rPr>
              <a:t>=</a:t>
            </a:r>
            <a:r>
              <a:rPr kumimoji="0" lang="en-US" altLang="en-US" sz="1400" b="0" i="0" u="none" strike="noStrike" cap="none" normalizeH="0" baseline="0" smtClean="0">
                <a:ln>
                  <a:noFill/>
                </a:ln>
                <a:solidFill>
                  <a:srgbClr val="CCCCCC"/>
                </a:solidFill>
                <a:effectLst/>
                <a:latin typeface="Consolas" panose="020B0609020204030204" pitchFamily="49" charset="0"/>
              </a:rPr>
              <a:t> cv2.imread(</a:t>
            </a:r>
            <a:r>
              <a:rPr kumimoji="0" lang="en-US" altLang="en-US" sz="1400" b="0" i="0" u="none" strike="noStrike" cap="none" normalizeH="0" baseline="0" smtClean="0">
                <a:ln>
                  <a:noFill/>
                </a:ln>
                <a:solidFill>
                  <a:srgbClr val="7EC699"/>
                </a:solidFill>
                <a:effectLst/>
                <a:latin typeface="Consolas" panose="020B0609020204030204" pitchFamily="49" charset="0"/>
              </a:rPr>
              <a:t>'digital-neon.jpg'</a:t>
            </a:r>
            <a:r>
              <a:rPr kumimoji="0" lang="en-US" altLang="en-US" sz="1400" b="0" i="0" u="none" strike="noStrike" cap="none" normalizeH="0" baseline="0" smtClean="0">
                <a:ln>
                  <a:noFill/>
                </a:ln>
                <a:solidFill>
                  <a:srgbClr val="CCCCCC"/>
                </a:solidFill>
                <a:effectLst/>
                <a:latin typeface="Consolas" panose="020B0609020204030204" pitchFamily="49" charset="0"/>
              </a:rPr>
              <a:t>)</a:t>
            </a:r>
            <a:endParaRPr kumimoji="0" lang="vi-VN" altLang="en-US" sz="1400" b="0" i="0" u="none" strike="noStrike" cap="none" normalizeH="0" baseline="0" smtClean="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CCCCCC"/>
                </a:solidFill>
                <a:effectLst/>
                <a:latin typeface="Consolas" panose="020B0609020204030204" pitchFamily="49" charset="0"/>
              </a:rPr>
              <a:t>(h, w, d) </a:t>
            </a:r>
            <a:r>
              <a:rPr kumimoji="0" lang="en-US" altLang="en-US" sz="1400" b="0" i="0" u="none" strike="noStrike" cap="none" normalizeH="0" baseline="0" smtClean="0">
                <a:ln>
                  <a:noFill/>
                </a:ln>
                <a:solidFill>
                  <a:srgbClr val="67CDCC"/>
                </a:solidFill>
                <a:effectLst/>
                <a:latin typeface="Consolas" panose="020B0609020204030204" pitchFamily="49" charset="0"/>
              </a:rPr>
              <a:t>=</a:t>
            </a:r>
            <a:r>
              <a:rPr kumimoji="0" lang="en-US" altLang="en-US" sz="1400" b="0" i="0" u="none" strike="noStrike" cap="none" normalizeH="0" baseline="0" smtClean="0">
                <a:ln>
                  <a:noFill/>
                </a:ln>
                <a:solidFill>
                  <a:srgbClr val="CCCCCC"/>
                </a:solidFill>
                <a:effectLst/>
                <a:latin typeface="Consolas" panose="020B0609020204030204" pitchFamily="49" charset="0"/>
              </a:rPr>
              <a:t> img.shape </a:t>
            </a:r>
            <a:endParaRPr kumimoji="0" lang="vi-VN" altLang="en-US" sz="1400" b="0" i="0" u="none" strike="noStrike" cap="none" normalizeH="0" baseline="0" smtClean="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CC99CD"/>
                </a:solidFill>
                <a:effectLst/>
                <a:latin typeface="Consolas" panose="020B0609020204030204" pitchFamily="49" charset="0"/>
              </a:rPr>
              <a:t>print</a:t>
            </a:r>
            <a:r>
              <a:rPr kumimoji="0" lang="en-US" altLang="en-US" sz="1400" b="0" i="0" u="none" strike="noStrike" cap="none" normalizeH="0" baseline="0" smtClean="0">
                <a:ln>
                  <a:noFill/>
                </a:ln>
                <a:solidFill>
                  <a:srgbClr val="CCCCCC"/>
                </a:solidFill>
                <a:effectLst/>
                <a:latin typeface="Consolas" panose="020B0609020204030204" pitchFamily="49" charset="0"/>
              </a:rPr>
              <a:t>(</a:t>
            </a:r>
            <a:r>
              <a:rPr kumimoji="0" lang="en-US" altLang="en-US" sz="1400" b="0" i="0" u="none" strike="noStrike" cap="none" normalizeH="0" baseline="0" smtClean="0">
                <a:ln>
                  <a:noFill/>
                </a:ln>
                <a:solidFill>
                  <a:srgbClr val="7EC699"/>
                </a:solidFill>
                <a:effectLst/>
                <a:latin typeface="Consolas" panose="020B0609020204030204" pitchFamily="49" charset="0"/>
              </a:rPr>
              <a:t>"width={}, height={}, depth={}"</a:t>
            </a:r>
            <a:r>
              <a:rPr kumimoji="0" lang="en-US" altLang="en-US" sz="1400" b="0" i="0" u="none" strike="noStrike" cap="none" normalizeH="0" baseline="0" smtClean="0">
                <a:ln>
                  <a:noFill/>
                </a:ln>
                <a:solidFill>
                  <a:srgbClr val="CCCCCC"/>
                </a:solidFill>
                <a:effectLst/>
                <a:latin typeface="Consolas" panose="020B0609020204030204" pitchFamily="49" charset="0"/>
              </a:rPr>
              <a:t>.</a:t>
            </a:r>
            <a:r>
              <a:rPr kumimoji="0" lang="en-US" altLang="en-US" sz="1400" b="0" i="0" u="none" strike="noStrike" cap="none" normalizeH="0" baseline="0" smtClean="0">
                <a:ln>
                  <a:noFill/>
                </a:ln>
                <a:solidFill>
                  <a:srgbClr val="CC99CD"/>
                </a:solidFill>
                <a:effectLst/>
                <a:latin typeface="Consolas" panose="020B0609020204030204" pitchFamily="49" charset="0"/>
              </a:rPr>
              <a:t>format</a:t>
            </a:r>
            <a:r>
              <a:rPr kumimoji="0" lang="en-US" altLang="en-US" sz="1400" b="0" i="0" u="none" strike="noStrike" cap="none" normalizeH="0" baseline="0" smtClean="0">
                <a:ln>
                  <a:noFill/>
                </a:ln>
                <a:solidFill>
                  <a:srgbClr val="CCCCCC"/>
                </a:solidFill>
                <a:effectLst/>
                <a:latin typeface="Consolas" panose="020B0609020204030204" pitchFamily="49" charset="0"/>
              </a:rPr>
              <a:t>(w, h, d))</a:t>
            </a:r>
            <a:endParaRPr kumimoji="0" lang="vi-VN" altLang="en-US" sz="1400" b="0" i="0" u="none" strike="noStrike" cap="none" normalizeH="0" baseline="0" smtClean="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CCCCCC"/>
                </a:solidFill>
                <a:effectLst/>
                <a:latin typeface="Consolas" panose="020B0609020204030204" pitchFamily="49" charset="0"/>
              </a:rPr>
              <a:t> </a:t>
            </a:r>
            <a:endParaRPr kumimoji="0" lang="vi-VN" altLang="en-US" sz="1400" b="0" i="0" u="none" strike="noStrike" cap="none" normalizeH="0" baseline="0" smtClean="0">
              <a:ln>
                <a:noFill/>
              </a:ln>
              <a:solidFill>
                <a:srgbClr val="CCCCCC"/>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CCCCCC"/>
                </a:solidFill>
                <a:effectLst/>
                <a:latin typeface="Consolas" panose="020B0609020204030204" pitchFamily="49" charset="0"/>
              </a:rPr>
              <a:t>Output: width</a:t>
            </a:r>
            <a:r>
              <a:rPr kumimoji="0" lang="en-US" altLang="en-US" sz="1400" b="0" i="0" u="none" strike="noStrike" cap="none" normalizeH="0" baseline="0" smtClean="0">
                <a:ln>
                  <a:noFill/>
                </a:ln>
                <a:solidFill>
                  <a:srgbClr val="67CDCC"/>
                </a:solidFill>
                <a:effectLst/>
                <a:latin typeface="Consolas" panose="020B0609020204030204" pitchFamily="49" charset="0"/>
              </a:rPr>
              <a:t>=</a:t>
            </a:r>
            <a:r>
              <a:rPr kumimoji="0" lang="en-US" altLang="en-US" sz="1400" b="0" i="0" u="none" strike="noStrike" cap="none" normalizeH="0" baseline="0" smtClean="0">
                <a:ln>
                  <a:noFill/>
                </a:ln>
                <a:solidFill>
                  <a:srgbClr val="F08D49"/>
                </a:solidFill>
                <a:effectLst/>
                <a:latin typeface="Consolas" panose="020B0609020204030204" pitchFamily="49" charset="0"/>
              </a:rPr>
              <a:t>580</a:t>
            </a:r>
            <a:r>
              <a:rPr kumimoji="0" lang="en-US" altLang="en-US" sz="1400" b="0" i="0" u="none" strike="noStrike" cap="none" normalizeH="0" baseline="0" smtClean="0">
                <a:ln>
                  <a:noFill/>
                </a:ln>
                <a:solidFill>
                  <a:srgbClr val="CCCCCC"/>
                </a:solidFill>
                <a:effectLst/>
                <a:latin typeface="Consolas" panose="020B0609020204030204" pitchFamily="49" charset="0"/>
              </a:rPr>
              <a:t>, height</a:t>
            </a:r>
            <a:r>
              <a:rPr kumimoji="0" lang="en-US" altLang="en-US" sz="1400" b="0" i="0" u="none" strike="noStrike" cap="none" normalizeH="0" baseline="0" smtClean="0">
                <a:ln>
                  <a:noFill/>
                </a:ln>
                <a:solidFill>
                  <a:srgbClr val="67CDCC"/>
                </a:solidFill>
                <a:effectLst/>
                <a:latin typeface="Consolas" panose="020B0609020204030204" pitchFamily="49" charset="0"/>
              </a:rPr>
              <a:t>=</a:t>
            </a:r>
            <a:r>
              <a:rPr kumimoji="0" lang="en-US" altLang="en-US" sz="1400" b="0" i="0" u="none" strike="noStrike" cap="none" normalizeH="0" baseline="0" smtClean="0">
                <a:ln>
                  <a:noFill/>
                </a:ln>
                <a:solidFill>
                  <a:srgbClr val="F08D49"/>
                </a:solidFill>
                <a:effectLst/>
                <a:latin typeface="Consolas" panose="020B0609020204030204" pitchFamily="49" charset="0"/>
              </a:rPr>
              <a:t>326</a:t>
            </a:r>
            <a:r>
              <a:rPr kumimoji="0" lang="en-US" altLang="en-US" sz="1400" b="0" i="0" u="none" strike="noStrike" cap="none" normalizeH="0" baseline="0" smtClean="0">
                <a:ln>
                  <a:noFill/>
                </a:ln>
                <a:solidFill>
                  <a:srgbClr val="CCCCCC"/>
                </a:solidFill>
                <a:effectLst/>
                <a:latin typeface="Consolas" panose="020B0609020204030204" pitchFamily="49" charset="0"/>
              </a:rPr>
              <a:t>, depth</a:t>
            </a:r>
            <a:r>
              <a:rPr kumimoji="0" lang="en-US" altLang="en-US" sz="1400" b="0" i="0" u="none" strike="noStrike" cap="none" normalizeH="0" baseline="0" smtClean="0">
                <a:ln>
                  <a:noFill/>
                </a:ln>
                <a:solidFill>
                  <a:srgbClr val="67CDCC"/>
                </a:solidFill>
                <a:effectLst/>
                <a:latin typeface="Consolas" panose="020B0609020204030204" pitchFamily="49" charset="0"/>
              </a:rPr>
              <a:t>=</a:t>
            </a:r>
            <a:r>
              <a:rPr kumimoji="0" lang="en-US" altLang="en-US" sz="1400" b="0" i="0" u="none" strike="noStrike" cap="none" normalizeH="0" baseline="0" smtClean="0">
                <a:ln>
                  <a:noFill/>
                </a:ln>
                <a:solidFill>
                  <a:srgbClr val="F08D49"/>
                </a:solidFill>
                <a:effectLst/>
                <a:latin typeface="Consolas" panose="020B0609020204030204" pitchFamily="49" charset="0"/>
              </a:rPr>
              <a:t>3</a:t>
            </a:r>
            <a:r>
              <a:rPr kumimoji="0" lang="en-US" altLang="en-US" sz="1400" b="0" i="0" u="none" strike="noStrike" cap="none" normalizeH="0" baseline="0" smtClean="0">
                <a:ln>
                  <a:noFill/>
                </a:ln>
                <a:solidFill>
                  <a:srgbClr val="CCCCCC"/>
                </a:solidFill>
                <a:effectLst/>
                <a:latin typeface="Consolas" panose="020B0609020204030204" pitchFamily="49" charset="0"/>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4"/>
          <p:cNvSpPr>
            <a:spLocks noChangeArrowheads="1"/>
          </p:cNvSpPr>
          <p:nvPr/>
        </p:nvSpPr>
        <p:spPr bwMode="auto">
          <a:xfrm>
            <a:off x="9323948" y="4068266"/>
            <a:ext cx="2549184" cy="375693"/>
          </a:xfrm>
          <a:prstGeom prst="rect">
            <a:avLst/>
          </a:prstGeom>
          <a:solidFill>
            <a:schemeClr val="tx1"/>
          </a:solidFill>
          <a:ln>
            <a:noFill/>
          </a:ln>
          <a:effec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CCCCCC"/>
                </a:solidFill>
                <a:effectLst/>
                <a:latin typeface="Consolas" panose="020B0609020204030204" pitchFamily="49" charset="0"/>
              </a:rPr>
              <a:t>pip install opencv</a:t>
            </a:r>
            <a:r>
              <a:rPr kumimoji="0" lang="en-US" altLang="en-US" sz="1400" b="0" i="0" u="none" strike="noStrike" cap="none" normalizeH="0" baseline="0" smtClean="0">
                <a:ln>
                  <a:noFill/>
                </a:ln>
                <a:solidFill>
                  <a:srgbClr val="67CDCC"/>
                </a:solidFill>
                <a:effectLst/>
                <a:latin typeface="Consolas" panose="020B0609020204030204" pitchFamily="49" charset="0"/>
              </a:rPr>
              <a:t>-</a:t>
            </a:r>
            <a:r>
              <a:rPr kumimoji="0" lang="en-US" altLang="en-US" sz="1400" b="0" i="0" u="none" strike="noStrike" cap="none" normalizeH="0" baseline="0" smtClean="0">
                <a:ln>
                  <a:noFill/>
                </a:ln>
                <a:solidFill>
                  <a:srgbClr val="CCCCCC"/>
                </a:solidFill>
                <a:effectLst/>
                <a:latin typeface="Consolas" panose="020B0609020204030204" pitchFamily="49" charset="0"/>
              </a:rPr>
              <a:t>python</a:t>
            </a:r>
            <a:r>
              <a:rPr kumimoji="0" lang="en-US" altLang="en-US" sz="1400" b="0" i="0" u="none" strike="noStrike" cap="none" normalizeH="0" baseline="0" smtClean="0">
                <a:ln>
                  <a:noFill/>
                </a:ln>
                <a:solidFill>
                  <a:schemeClr val="tx1"/>
                </a:solidFill>
                <a:effectLst/>
              </a:rPr>
              <a:t> </a:t>
            </a:r>
            <a:endParaRPr kumimoji="0" lang="en-US" altLang="en-US" sz="14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3682344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2000">
                <a:solidFill>
                  <a:schemeClr val="accent4">
                    <a:lumMod val="40000"/>
                    <a:lumOff val="60000"/>
                  </a:schemeClr>
                </a:solidFill>
                <a:cs typeface="Times New Roman" panose="02020603050405020304" pitchFamily="18" charset="0"/>
              </a:rPr>
              <a:t>3.Thư viện </a:t>
            </a:r>
            <a:endParaRPr lang="en-US" sz="20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10300" y="134292"/>
            <a:ext cx="15240000" cy="8572500"/>
          </a:xfrm>
          <a:prstGeom prst="rect">
            <a:avLst/>
          </a:prstGeom>
        </p:spPr>
      </p:pic>
      <p:sp>
        <p:nvSpPr>
          <p:cNvPr id="6" name="Rectangle 5"/>
          <p:cNvSpPr/>
          <p:nvPr/>
        </p:nvSpPr>
        <p:spPr>
          <a:xfrm>
            <a:off x="340481" y="1248799"/>
            <a:ext cx="6848110" cy="4401205"/>
          </a:xfrm>
          <a:prstGeom prst="rect">
            <a:avLst/>
          </a:prstGeom>
          <a:solidFill>
            <a:schemeClr val="accent1">
              <a:lumMod val="50000"/>
            </a:schemeClr>
          </a:solidFill>
        </p:spPr>
        <p:txBody>
          <a:bodyPr wrap="square">
            <a:spAutoFit/>
          </a:bodyPr>
          <a:lstStyle/>
          <a:p>
            <a:r>
              <a:rPr lang="vi-VN" sz="2000" smtClean="0">
                <a:solidFill>
                  <a:srgbClr val="FFC000"/>
                </a:solidFill>
                <a:latin typeface="+mj-lt"/>
              </a:rPr>
              <a:t>Mediapipe:</a:t>
            </a:r>
          </a:p>
          <a:p>
            <a:pPr marL="342900" indent="-342900" algn="just">
              <a:buFont typeface="Wingdings" panose="05000000000000000000" pitchFamily="2" charset="2"/>
              <a:buChar char="q"/>
            </a:pPr>
            <a:r>
              <a:rPr lang="vi-VN" sz="2000" smtClean="0">
                <a:solidFill>
                  <a:schemeClr val="accent4">
                    <a:lumMod val="40000"/>
                    <a:lumOff val="60000"/>
                  </a:schemeClr>
                </a:solidFill>
                <a:latin typeface="+mj-lt"/>
              </a:rPr>
              <a:t>Khái </a:t>
            </a:r>
            <a:r>
              <a:rPr lang="vi-VN" sz="2000">
                <a:solidFill>
                  <a:schemeClr val="accent4">
                    <a:lumMod val="40000"/>
                    <a:lumOff val="60000"/>
                  </a:schemeClr>
                </a:solidFill>
                <a:latin typeface="+mj-lt"/>
              </a:rPr>
              <a:t>niệm: Mediapipe là một thư viện mã nguồn mở của Google được thiết kế đặc biệt cho xử lý dữ liệu đa phương tiện, như nhận diện cử chỉ, xử lý hành vi con người và các tác vụ liên quan đến thị giác máy tính.</a:t>
            </a:r>
          </a:p>
          <a:p>
            <a:pPr marL="342900" indent="-342900">
              <a:buFont typeface="Wingdings" panose="05000000000000000000" pitchFamily="2" charset="2"/>
              <a:buChar char="q"/>
            </a:pPr>
            <a:r>
              <a:rPr lang="vi-VN" sz="2000" smtClean="0">
                <a:solidFill>
                  <a:schemeClr val="accent4">
                    <a:lumMod val="40000"/>
                    <a:lumOff val="60000"/>
                  </a:schemeClr>
                </a:solidFill>
                <a:latin typeface="+mj-lt"/>
              </a:rPr>
              <a:t>Chức năng:</a:t>
            </a:r>
          </a:p>
          <a:p>
            <a:pPr marL="342900" indent="-342900" algn="just">
              <a:buFont typeface="Arial" panose="020B0604020202020204" pitchFamily="34" charset="0"/>
              <a:buChar char="•"/>
            </a:pPr>
            <a:r>
              <a:rPr lang="vi-VN" sz="2000" smtClean="0">
                <a:solidFill>
                  <a:schemeClr val="accent4">
                    <a:lumMod val="40000"/>
                    <a:lumOff val="60000"/>
                  </a:schemeClr>
                </a:solidFill>
                <a:latin typeface="+mj-lt"/>
              </a:rPr>
              <a:t>Nhận diện</a:t>
            </a:r>
            <a:r>
              <a:rPr lang="en-US" sz="2000" smtClean="0">
                <a:solidFill>
                  <a:schemeClr val="accent4">
                    <a:lumMod val="40000"/>
                    <a:lumOff val="60000"/>
                  </a:schemeClr>
                </a:solidFill>
                <a:latin typeface="+mj-lt"/>
              </a:rPr>
              <a:t> </a:t>
            </a:r>
            <a:r>
              <a:rPr lang="vi-VN" sz="2000" smtClean="0">
                <a:solidFill>
                  <a:schemeClr val="accent4">
                    <a:lumMod val="40000"/>
                    <a:lumOff val="60000"/>
                  </a:schemeClr>
                </a:solidFill>
                <a:latin typeface="+mj-lt"/>
              </a:rPr>
              <a:t>các </a:t>
            </a:r>
            <a:r>
              <a:rPr lang="vi-VN" sz="2000">
                <a:solidFill>
                  <a:schemeClr val="accent4">
                    <a:lumMod val="40000"/>
                    <a:lumOff val="60000"/>
                  </a:schemeClr>
                </a:solidFill>
                <a:latin typeface="+mj-lt"/>
              </a:rPr>
              <a:t>cử chỉ và đối tượng: Mediapipe cung cấp các công cụ và mô hình để nhận diện và theo dõi cử chỉ như cử chỉ tay, nhận diện khuôn mặt, và xử lý dữ liệu thị giác liên quan đến người dùng.</a:t>
            </a:r>
          </a:p>
          <a:p>
            <a:pPr marL="342900" indent="-342900" algn="just">
              <a:buFont typeface="Arial" panose="020B0604020202020204" pitchFamily="34" charset="0"/>
              <a:buChar char="•"/>
            </a:pPr>
            <a:r>
              <a:rPr lang="vi-VN" sz="2000" smtClean="0">
                <a:solidFill>
                  <a:schemeClr val="accent4">
                    <a:lumMod val="40000"/>
                    <a:lumOff val="60000"/>
                  </a:schemeClr>
                </a:solidFill>
                <a:latin typeface="+mj-lt"/>
              </a:rPr>
              <a:t>Xử </a:t>
            </a:r>
            <a:r>
              <a:rPr lang="vi-VN" sz="2000">
                <a:solidFill>
                  <a:schemeClr val="accent4">
                    <a:lumMod val="40000"/>
                    <a:lumOff val="60000"/>
                  </a:schemeClr>
                </a:solidFill>
                <a:latin typeface="+mj-lt"/>
              </a:rPr>
              <a:t>lý dữ liệu thời gian thực: Thư viện này thường được sử dụng cho các ứng dụng đòi hỏi xử lý dữ liệu thời gian thực, như AR (Augmented Reality) và các ứng dụng tương tác </a:t>
            </a:r>
            <a:r>
              <a:rPr lang="vi-VN" sz="2000" smtClean="0">
                <a:solidFill>
                  <a:schemeClr val="accent4">
                    <a:lumMod val="40000"/>
                    <a:lumOff val="60000"/>
                  </a:schemeClr>
                </a:solidFill>
                <a:latin typeface="+mj-lt"/>
              </a:rPr>
              <a:t>người với máy </a:t>
            </a:r>
            <a:r>
              <a:rPr lang="vi-VN" sz="2000">
                <a:solidFill>
                  <a:schemeClr val="accent4">
                    <a:lumMod val="40000"/>
                    <a:lumOff val="60000"/>
                  </a:schemeClr>
                </a:solidFill>
                <a:latin typeface="+mj-lt"/>
              </a:rPr>
              <a:t>tính</a:t>
            </a:r>
            <a:r>
              <a:rPr lang="vi-VN" sz="2000" smtClean="0">
                <a:solidFill>
                  <a:schemeClr val="accent4">
                    <a:lumMod val="40000"/>
                    <a:lumOff val="60000"/>
                  </a:schemeClr>
                </a:solidFill>
                <a:latin typeface="+mj-lt"/>
              </a:rPr>
              <a:t>.</a:t>
            </a:r>
            <a:endParaRPr lang="en-US" sz="2000" smtClean="0">
              <a:solidFill>
                <a:schemeClr val="accent4">
                  <a:lumMod val="40000"/>
                  <a:lumOff val="60000"/>
                </a:schemeClr>
              </a:solidFill>
              <a:latin typeface="+mj-lt"/>
            </a:endParaRPr>
          </a:p>
        </p:txBody>
      </p:sp>
      <p:sp>
        <p:nvSpPr>
          <p:cNvPr id="7" name="Rectangle 6"/>
          <p:cNvSpPr/>
          <p:nvPr/>
        </p:nvSpPr>
        <p:spPr>
          <a:xfrm>
            <a:off x="296153" y="414063"/>
            <a:ext cx="3369720" cy="461665"/>
          </a:xfrm>
          <a:prstGeom prst="rect">
            <a:avLst/>
          </a:prstGeom>
        </p:spPr>
        <p:txBody>
          <a:bodyPr wrap="square">
            <a:spAutoFit/>
          </a:bodyPr>
          <a:lstStyle/>
          <a:p>
            <a:r>
              <a:rPr lang="vi-VN" sz="2400">
                <a:solidFill>
                  <a:schemeClr val="accent4">
                    <a:lumMod val="40000"/>
                    <a:lumOff val="60000"/>
                  </a:schemeClr>
                </a:solidFill>
                <a:latin typeface="+mj-lt"/>
              </a:rPr>
              <a:t>1</a:t>
            </a:r>
            <a:r>
              <a:rPr lang="vi-VN" sz="2400" smtClean="0">
                <a:solidFill>
                  <a:schemeClr val="accent4">
                    <a:lumMod val="40000"/>
                    <a:lumOff val="60000"/>
                  </a:schemeClr>
                </a:solidFill>
                <a:latin typeface="+mj-lt"/>
              </a:rPr>
              <a:t>.Thư </a:t>
            </a:r>
            <a:r>
              <a:rPr lang="vi-VN" sz="2400">
                <a:solidFill>
                  <a:schemeClr val="accent4">
                    <a:lumMod val="40000"/>
                    <a:lumOff val="60000"/>
                  </a:schemeClr>
                </a:solidFill>
                <a:latin typeface="+mj-lt"/>
              </a:rPr>
              <a:t>viện </a:t>
            </a:r>
            <a:endParaRPr lang="en-US" sz="2400">
              <a:solidFill>
                <a:schemeClr val="accent4">
                  <a:lumMod val="40000"/>
                  <a:lumOff val="60000"/>
                </a:schemeClr>
              </a:solidFill>
              <a:latin typeface="+mj-lt"/>
            </a:endParaRPr>
          </a:p>
        </p:txBody>
      </p:sp>
      <p:sp>
        <p:nvSpPr>
          <p:cNvPr id="10" name="Rectangle 4"/>
          <p:cNvSpPr>
            <a:spLocks noChangeArrowheads="1"/>
          </p:cNvSpPr>
          <p:nvPr/>
        </p:nvSpPr>
        <p:spPr bwMode="auto">
          <a:xfrm>
            <a:off x="7188590" y="2805195"/>
            <a:ext cx="3502856" cy="406471"/>
          </a:xfrm>
          <a:prstGeom prst="rect">
            <a:avLst/>
          </a:prstGeom>
          <a:solidFill>
            <a:schemeClr val="tx1"/>
          </a:solidFill>
          <a:ln>
            <a:noFill/>
          </a:ln>
          <a:effec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smtClean="0">
                <a:ln>
                  <a:noFill/>
                </a:ln>
                <a:solidFill>
                  <a:srgbClr val="CCCCCC"/>
                </a:solidFill>
                <a:effectLst/>
                <a:latin typeface="Consolas" panose="020B0609020204030204" pitchFamily="49" charset="0"/>
              </a:rPr>
              <a:t>pip install </a:t>
            </a:r>
            <a:r>
              <a:rPr lang="vi-VN" altLang="en-US" sz="1600">
                <a:solidFill>
                  <a:srgbClr val="CCCCCC"/>
                </a:solidFill>
                <a:latin typeface="Consolas" panose="020B0609020204030204" pitchFamily="49" charset="0"/>
              </a:rPr>
              <a:t>mediapipe</a:t>
            </a:r>
            <a:r>
              <a:rPr kumimoji="0" lang="en-US" altLang="en-US" sz="1600" b="0" i="0" u="none" strike="noStrike" cap="none" normalizeH="0" baseline="0" smtClean="0">
                <a:ln>
                  <a:noFill/>
                </a:ln>
                <a:solidFill>
                  <a:schemeClr val="tx1"/>
                </a:solidFill>
                <a:effectLst/>
              </a:rPr>
              <a:t> </a:t>
            </a:r>
            <a:endParaRPr kumimoji="0" lang="en-US" altLang="en-US" sz="1600" b="0" i="0" u="none" strike="noStrike" cap="none" normalizeH="0" baseline="0" smtClean="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stretch>
            <a:fillRect/>
          </a:stretch>
        </p:blipFill>
        <p:spPr>
          <a:xfrm>
            <a:off x="7188590" y="1248799"/>
            <a:ext cx="4707257" cy="1277840"/>
          </a:xfrm>
          <a:prstGeom prst="rect">
            <a:avLst/>
          </a:prstGeom>
        </p:spPr>
      </p:pic>
      <p:sp>
        <p:nvSpPr>
          <p:cNvPr id="11" name="Rectangle 10"/>
          <p:cNvSpPr/>
          <p:nvPr/>
        </p:nvSpPr>
        <p:spPr>
          <a:xfrm>
            <a:off x="4149969" y="5650004"/>
            <a:ext cx="8182708" cy="1815882"/>
          </a:xfrm>
          <a:prstGeom prst="rect">
            <a:avLst/>
          </a:prstGeom>
          <a:solidFill>
            <a:schemeClr val="tx1"/>
          </a:solidFill>
        </p:spPr>
        <p:txBody>
          <a:bodyPr wrap="square">
            <a:spAutoFit/>
          </a:bodyPr>
          <a:lstStyle/>
          <a:p>
            <a:r>
              <a:rPr lang="en-US" sz="1600">
                <a:solidFill>
                  <a:schemeClr val="bg1"/>
                </a:solidFill>
                <a:latin typeface="SFMono-Regular"/>
              </a:rPr>
              <a:t>ef fingersUp(self): </a:t>
            </a:r>
            <a:r>
              <a:rPr lang="vi-VN" sz="1600" smtClean="0">
                <a:solidFill>
                  <a:schemeClr val="bg1"/>
                </a:solidFill>
                <a:latin typeface="SFMono-Regular"/>
              </a:rPr>
              <a:t>	</a:t>
            </a:r>
          </a:p>
          <a:p>
            <a:r>
              <a:rPr lang="en-US" sz="1600" smtClean="0">
                <a:solidFill>
                  <a:schemeClr val="bg1"/>
                </a:solidFill>
                <a:latin typeface="SFMono-Regular"/>
              </a:rPr>
              <a:t>fingers </a:t>
            </a:r>
            <a:r>
              <a:rPr lang="en-US" sz="1600">
                <a:solidFill>
                  <a:schemeClr val="bg1"/>
                </a:solidFill>
                <a:latin typeface="SFMono-Regular"/>
              </a:rPr>
              <a:t>= [] </a:t>
            </a:r>
            <a:endParaRPr lang="vi-VN" sz="1600" smtClean="0">
              <a:solidFill>
                <a:schemeClr val="bg1"/>
              </a:solidFill>
              <a:latin typeface="SFMono-Regular"/>
            </a:endParaRPr>
          </a:p>
          <a:p>
            <a:r>
              <a:rPr lang="en-US" sz="1600" smtClean="0">
                <a:solidFill>
                  <a:schemeClr val="bg1"/>
                </a:solidFill>
                <a:latin typeface="SFMono-Regular"/>
              </a:rPr>
              <a:t># </a:t>
            </a:r>
            <a:r>
              <a:rPr lang="en-US" sz="1600">
                <a:solidFill>
                  <a:schemeClr val="bg1"/>
                </a:solidFill>
                <a:latin typeface="SFMono-Regular"/>
              </a:rPr>
              <a:t>Thumb, we will compare x, not y </a:t>
            </a:r>
            <a:endParaRPr lang="vi-VN" sz="1600" smtClean="0">
              <a:solidFill>
                <a:schemeClr val="bg1"/>
              </a:solidFill>
              <a:latin typeface="SFMono-Regular"/>
            </a:endParaRPr>
          </a:p>
          <a:p>
            <a:r>
              <a:rPr lang="en-US" sz="1600" smtClean="0">
                <a:solidFill>
                  <a:schemeClr val="bg1"/>
                </a:solidFill>
                <a:latin typeface="SFMono-Regular"/>
              </a:rPr>
              <a:t>if </a:t>
            </a:r>
            <a:r>
              <a:rPr lang="en-US" sz="1600">
                <a:solidFill>
                  <a:schemeClr val="bg1"/>
                </a:solidFill>
                <a:latin typeface="SFMono-Regular"/>
              </a:rPr>
              <a:t>self.landmarksList[self.fingerTops[0]][1] &gt; self.landmarksList[self.fingerTops[0] - 1][1]: </a:t>
            </a:r>
            <a:endParaRPr lang="vi-VN" sz="1600" smtClean="0">
              <a:solidFill>
                <a:schemeClr val="bg1"/>
              </a:solidFill>
              <a:latin typeface="SFMono-Regular"/>
            </a:endParaRPr>
          </a:p>
          <a:p>
            <a:r>
              <a:rPr lang="vi-VN" sz="1600">
                <a:solidFill>
                  <a:schemeClr val="bg1"/>
                </a:solidFill>
                <a:latin typeface="SFMono-Regular"/>
              </a:rPr>
              <a:t>	</a:t>
            </a:r>
            <a:r>
              <a:rPr lang="en-US" sz="1600" smtClean="0">
                <a:solidFill>
                  <a:schemeClr val="bg1"/>
                </a:solidFill>
                <a:latin typeface="SFMono-Regular"/>
              </a:rPr>
              <a:t>fingers.append(1</a:t>
            </a:r>
            <a:r>
              <a:rPr lang="en-US" sz="1600">
                <a:solidFill>
                  <a:schemeClr val="bg1"/>
                </a:solidFill>
                <a:latin typeface="SFMono-Regular"/>
              </a:rPr>
              <a:t>) </a:t>
            </a:r>
            <a:endParaRPr lang="vi-VN" sz="1600" smtClean="0">
              <a:solidFill>
                <a:schemeClr val="bg1"/>
              </a:solidFill>
              <a:latin typeface="SFMono-Regular"/>
            </a:endParaRPr>
          </a:p>
          <a:p>
            <a:r>
              <a:rPr lang="en-US" sz="1600" smtClean="0">
                <a:solidFill>
                  <a:schemeClr val="bg1"/>
                </a:solidFill>
                <a:latin typeface="SFMono-Regular"/>
              </a:rPr>
              <a:t>else</a:t>
            </a:r>
            <a:r>
              <a:rPr lang="en-US" sz="1600">
                <a:solidFill>
                  <a:schemeClr val="bg1"/>
                </a:solidFill>
                <a:latin typeface="SFMono-Regular"/>
              </a:rPr>
              <a:t>: </a:t>
            </a:r>
            <a:endParaRPr lang="vi-VN" sz="1600" smtClean="0">
              <a:solidFill>
                <a:schemeClr val="bg1"/>
              </a:solidFill>
              <a:latin typeface="SFMono-Regular"/>
            </a:endParaRPr>
          </a:p>
          <a:p>
            <a:r>
              <a:rPr lang="vi-VN" sz="1600">
                <a:solidFill>
                  <a:schemeClr val="bg1"/>
                </a:solidFill>
                <a:latin typeface="SFMono-Regular"/>
              </a:rPr>
              <a:t>	</a:t>
            </a:r>
            <a:r>
              <a:rPr lang="en-US" sz="1600" smtClean="0">
                <a:solidFill>
                  <a:schemeClr val="bg1"/>
                </a:solidFill>
                <a:latin typeface="SFMono-Regular"/>
              </a:rPr>
              <a:t>fingers.append(0</a:t>
            </a:r>
            <a:r>
              <a:rPr lang="en-US" sz="1600">
                <a:solidFill>
                  <a:schemeClr val="bg1"/>
                </a:solidFill>
                <a:latin typeface="SFMono-Regular"/>
              </a:rPr>
              <a:t>)</a:t>
            </a:r>
            <a:endParaRPr lang="en-US" sz="1600">
              <a:solidFill>
                <a:schemeClr val="bg1"/>
              </a:solidFill>
            </a:endParaRPr>
          </a:p>
        </p:txBody>
      </p:sp>
    </p:spTree>
    <p:extLst>
      <p:ext uri="{BB962C8B-B14F-4D97-AF65-F5344CB8AC3E}">
        <p14:creationId xmlns:p14="http://schemas.microsoft.com/office/powerpoint/2010/main" val="18887847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39000" b="-39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3044483" cy="563343"/>
          </a:xfrm>
        </p:spPr>
        <p:txBody>
          <a:bodyPr>
            <a:normAutofit/>
          </a:bodyPr>
          <a:lstStyle/>
          <a:p>
            <a:r>
              <a:rPr lang="vi-VN" sz="2400" smtClean="0">
                <a:solidFill>
                  <a:schemeClr val="accent4">
                    <a:lumMod val="40000"/>
                    <a:lumOff val="60000"/>
                  </a:schemeClr>
                </a:solidFill>
              </a:rPr>
              <a:t>1.Thư </a:t>
            </a:r>
            <a:r>
              <a:rPr lang="vi-VN" sz="2400">
                <a:solidFill>
                  <a:schemeClr val="accent4">
                    <a:lumMod val="40000"/>
                    <a:lumOff val="60000"/>
                  </a:schemeClr>
                </a:solidFill>
              </a:rPr>
              <a:t>viện</a:t>
            </a:r>
            <a:endParaRPr lang="en-US" sz="2400">
              <a:solidFill>
                <a:schemeClr val="accent4">
                  <a:lumMod val="40000"/>
                  <a:lumOff val="60000"/>
                </a:schemeClr>
              </a:solidFill>
            </a:endParaRPr>
          </a:p>
        </p:txBody>
      </p:sp>
      <p:sp>
        <p:nvSpPr>
          <p:cNvPr id="5" name="Content Placeholder 4"/>
          <p:cNvSpPr>
            <a:spLocks noGrp="1"/>
          </p:cNvSpPr>
          <p:nvPr>
            <p:ph idx="1"/>
          </p:nvPr>
        </p:nvSpPr>
        <p:spPr>
          <a:xfrm>
            <a:off x="838200" y="1825625"/>
            <a:ext cx="6322255" cy="4040080"/>
          </a:xfrm>
          <a:prstGeom prst="rect">
            <a:avLst/>
          </a:prstGeom>
          <a:solidFill>
            <a:schemeClr val="accent1">
              <a:lumMod val="50000"/>
            </a:schemeClr>
          </a:solidFill>
        </p:spPr>
        <p:txBody>
          <a:bodyPr wrap="square">
            <a:spAutoFit/>
          </a:bodyPr>
          <a:lstStyle/>
          <a:p>
            <a:r>
              <a:rPr lang="vi-VN">
                <a:solidFill>
                  <a:srgbClr val="FFC000"/>
                </a:solidFill>
              </a:rPr>
              <a:t>Tkinter</a:t>
            </a:r>
            <a:r>
              <a:rPr lang="vi-VN" smtClean="0">
                <a:solidFill>
                  <a:srgbClr val="FFC000"/>
                </a:solidFill>
              </a:rPr>
              <a:t>:</a:t>
            </a:r>
            <a:endParaRPr lang="vi-VN">
              <a:solidFill>
                <a:schemeClr val="accent4">
                  <a:lumMod val="40000"/>
                  <a:lumOff val="60000"/>
                </a:schemeClr>
              </a:solidFill>
            </a:endParaRPr>
          </a:p>
          <a:p>
            <a:pPr marL="342900" indent="-342900" algn="just">
              <a:buFont typeface="Wingdings" panose="05000000000000000000" pitchFamily="2" charset="2"/>
              <a:buChar char="q"/>
            </a:pPr>
            <a:r>
              <a:rPr lang="vi-VN" sz="2000" smtClean="0">
                <a:solidFill>
                  <a:schemeClr val="accent4">
                    <a:lumMod val="40000"/>
                    <a:lumOff val="60000"/>
                  </a:schemeClr>
                </a:solidFill>
                <a:latin typeface="+mj-lt"/>
              </a:rPr>
              <a:t>Khái </a:t>
            </a:r>
            <a:r>
              <a:rPr lang="vi-VN" sz="2000">
                <a:solidFill>
                  <a:schemeClr val="accent4">
                    <a:lumMod val="40000"/>
                    <a:lumOff val="60000"/>
                  </a:schemeClr>
                </a:solidFill>
                <a:latin typeface="+mj-lt"/>
              </a:rPr>
              <a:t>niệm: </a:t>
            </a:r>
            <a:r>
              <a:rPr lang="vi-VN" sz="2000" smtClean="0">
                <a:solidFill>
                  <a:schemeClr val="accent4">
                    <a:lumMod val="40000"/>
                    <a:lumOff val="60000"/>
                  </a:schemeClr>
                </a:solidFill>
                <a:latin typeface="+mj-lt"/>
              </a:rPr>
              <a:t>Tkinter </a:t>
            </a:r>
            <a:r>
              <a:rPr lang="vi-VN" sz="2000">
                <a:solidFill>
                  <a:schemeClr val="accent4">
                    <a:lumMod val="40000"/>
                    <a:lumOff val="60000"/>
                  </a:schemeClr>
                </a:solidFill>
                <a:latin typeface="+mj-lt"/>
              </a:rPr>
              <a:t>là một thư viện trong Python để tạo giao diện người dùng đồ họa (GUI - Graphical User Interface). Nó đi kèm với Python và dễ sử dụng cho việc tạo các ứng dụng với giao diện người dùng.</a:t>
            </a:r>
          </a:p>
          <a:p>
            <a:pPr marL="342900" indent="-342900">
              <a:buFont typeface="Wingdings" panose="05000000000000000000" pitchFamily="2" charset="2"/>
              <a:buChar char="q"/>
            </a:pPr>
            <a:r>
              <a:rPr lang="vi-VN" sz="2000" smtClean="0">
                <a:solidFill>
                  <a:schemeClr val="accent4">
                    <a:lumMod val="40000"/>
                    <a:lumOff val="60000"/>
                  </a:schemeClr>
                </a:solidFill>
                <a:latin typeface="+mj-lt"/>
              </a:rPr>
              <a:t>Chức </a:t>
            </a:r>
            <a:r>
              <a:rPr lang="vi-VN" sz="2000">
                <a:solidFill>
                  <a:schemeClr val="accent4">
                    <a:lumMod val="40000"/>
                    <a:lumOff val="60000"/>
                  </a:schemeClr>
                </a:solidFill>
                <a:latin typeface="+mj-lt"/>
              </a:rPr>
              <a:t>năng:</a:t>
            </a:r>
          </a:p>
          <a:p>
            <a:pPr algn="just"/>
            <a:r>
              <a:rPr lang="vi-VN" sz="2000" smtClean="0">
                <a:solidFill>
                  <a:schemeClr val="accent4">
                    <a:lumMod val="40000"/>
                    <a:lumOff val="60000"/>
                  </a:schemeClr>
                </a:solidFill>
                <a:latin typeface="+mj-lt"/>
              </a:rPr>
              <a:t>Tạo </a:t>
            </a:r>
            <a:r>
              <a:rPr lang="vi-VN" sz="2000">
                <a:solidFill>
                  <a:schemeClr val="accent4">
                    <a:lumMod val="40000"/>
                    <a:lumOff val="60000"/>
                  </a:schemeClr>
                </a:solidFill>
                <a:latin typeface="+mj-lt"/>
              </a:rPr>
              <a:t>giao diện người dùng: Tkinter cung cấp các công cụ để tạo các cửa sổ, nút bấm, hộp văn bản và các phần tử giao diện người dùng khác.</a:t>
            </a:r>
          </a:p>
          <a:p>
            <a:pPr algn="just"/>
            <a:r>
              <a:rPr lang="vi-VN" sz="2000" smtClean="0">
                <a:solidFill>
                  <a:schemeClr val="accent4">
                    <a:lumMod val="40000"/>
                    <a:lumOff val="60000"/>
                  </a:schemeClr>
                </a:solidFill>
                <a:latin typeface="+mj-lt"/>
              </a:rPr>
              <a:t>Liên </a:t>
            </a:r>
            <a:r>
              <a:rPr lang="vi-VN" sz="2000">
                <a:solidFill>
                  <a:schemeClr val="accent4">
                    <a:lumMod val="40000"/>
                    <a:lumOff val="60000"/>
                  </a:schemeClr>
                </a:solidFill>
                <a:latin typeface="+mj-lt"/>
              </a:rPr>
              <a:t>kết với mã Python: Cho phép liên kết các sự kiện và hành động với mã Python, giúp tương tác với người dùng thông qua giao diện đồ họa</a:t>
            </a:r>
            <a:r>
              <a:rPr lang="vi-VN" sz="2000" smtClean="0">
                <a:solidFill>
                  <a:schemeClr val="accent4">
                    <a:lumMod val="40000"/>
                    <a:lumOff val="60000"/>
                  </a:schemeClr>
                </a:solidFill>
                <a:latin typeface="+mj-lt"/>
              </a:rPr>
              <a:t>.</a:t>
            </a:r>
          </a:p>
        </p:txBody>
      </p:sp>
      <p:pic>
        <p:nvPicPr>
          <p:cNvPr id="6" name="Picture 5"/>
          <p:cNvPicPr>
            <a:picLocks noChangeAspect="1"/>
          </p:cNvPicPr>
          <p:nvPr/>
        </p:nvPicPr>
        <p:blipFill>
          <a:blip r:embed="rId3"/>
          <a:stretch>
            <a:fillRect/>
          </a:stretch>
        </p:blipFill>
        <p:spPr>
          <a:xfrm>
            <a:off x="7160454" y="1825625"/>
            <a:ext cx="4156169" cy="1508418"/>
          </a:xfrm>
          <a:prstGeom prst="rect">
            <a:avLst/>
          </a:prstGeom>
        </p:spPr>
      </p:pic>
      <p:sp>
        <p:nvSpPr>
          <p:cNvPr id="7" name="Rectangle 4"/>
          <p:cNvSpPr>
            <a:spLocks noChangeArrowheads="1"/>
          </p:cNvSpPr>
          <p:nvPr/>
        </p:nvSpPr>
        <p:spPr bwMode="auto">
          <a:xfrm>
            <a:off x="7121183" y="3450764"/>
            <a:ext cx="4195440" cy="344916"/>
          </a:xfrm>
          <a:prstGeom prst="rect">
            <a:avLst/>
          </a:prstGeom>
          <a:solidFill>
            <a:schemeClr val="tx1"/>
          </a:solidFill>
          <a:ln>
            <a:noFill/>
          </a:ln>
          <a:effec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CCCCCC"/>
                </a:solidFill>
                <a:effectLst/>
                <a:latin typeface="Consolas" panose="020B0609020204030204" pitchFamily="49" charset="0"/>
              </a:rPr>
              <a:t>pip install </a:t>
            </a:r>
            <a:r>
              <a:rPr kumimoji="0" lang="vi-VN" altLang="en-US" sz="1200" b="0" i="0" u="none" strike="noStrike" cap="none" normalizeH="0" baseline="0" smtClean="0">
                <a:ln>
                  <a:noFill/>
                </a:ln>
                <a:solidFill>
                  <a:srgbClr val="CCCCCC"/>
                </a:solidFill>
                <a:effectLst/>
                <a:latin typeface="Consolas" panose="020B0609020204030204" pitchFamily="49" charset="0"/>
              </a:rPr>
              <a:t>tk</a:t>
            </a:r>
            <a:r>
              <a:rPr kumimoji="0" lang="en-US" altLang="en-US" sz="1200" b="0" i="0" u="none" strike="noStrike" cap="none" normalizeH="0" baseline="0" smtClean="0">
                <a:ln>
                  <a:noFill/>
                </a:ln>
                <a:solidFill>
                  <a:schemeClr val="tx1"/>
                </a:solidFill>
                <a:effectLst/>
              </a:rPr>
              <a:t> </a:t>
            </a:r>
            <a:endParaRPr kumimoji="0" lang="en-US" altLang="en-US" sz="1200" b="0" i="0" u="none" strike="noStrike" cap="none" normalizeH="0" baseline="0" smtClean="0">
              <a:ln>
                <a:noFill/>
              </a:ln>
              <a:solidFill>
                <a:schemeClr val="tx1"/>
              </a:solidFill>
              <a:effectLst/>
              <a:latin typeface="Arial" panose="020B0604020202020204" pitchFamily="34" charset="0"/>
            </a:endParaRPr>
          </a:p>
        </p:txBody>
      </p:sp>
      <p:sp>
        <p:nvSpPr>
          <p:cNvPr id="8" name="Rectangle 7"/>
          <p:cNvSpPr/>
          <p:nvPr/>
        </p:nvSpPr>
        <p:spPr>
          <a:xfrm>
            <a:off x="7121183" y="4231200"/>
            <a:ext cx="4372122" cy="1608387"/>
          </a:xfrm>
          <a:prstGeom prst="rect">
            <a:avLst/>
          </a:prstGeom>
          <a:solidFill>
            <a:schemeClr val="tx1"/>
          </a:solidFill>
        </p:spPr>
        <p:txBody>
          <a:bodyPr wrap="square">
            <a:spAutoFit/>
          </a:bodyPr>
          <a:lstStyle/>
          <a:p>
            <a:r>
              <a:rPr lang="en-US" sz="1600">
                <a:solidFill>
                  <a:schemeClr val="bg1"/>
                </a:solidFill>
              </a:rPr>
              <a:t>from tkinter import </a:t>
            </a:r>
            <a:r>
              <a:rPr lang="en-US" sz="1600" smtClean="0">
                <a:solidFill>
                  <a:schemeClr val="bg1"/>
                </a:solidFill>
              </a:rPr>
              <a:t>*</a:t>
            </a:r>
            <a:endParaRPr lang="en-US" sz="1600">
              <a:solidFill>
                <a:schemeClr val="bg1"/>
              </a:solidFill>
            </a:endParaRPr>
          </a:p>
          <a:p>
            <a:r>
              <a:rPr lang="en-US" sz="1600">
                <a:solidFill>
                  <a:schemeClr val="bg1"/>
                </a:solidFill>
              </a:rPr>
              <a:t>window = Tk()</a:t>
            </a:r>
          </a:p>
          <a:p>
            <a:r>
              <a:rPr lang="en-US" sz="1600">
                <a:solidFill>
                  <a:schemeClr val="bg1"/>
                </a:solidFill>
              </a:rPr>
              <a:t>window.title("Welcome to VniTeach app")</a:t>
            </a:r>
          </a:p>
          <a:p>
            <a:r>
              <a:rPr lang="en-US" sz="1600">
                <a:solidFill>
                  <a:schemeClr val="bg1"/>
                </a:solidFill>
              </a:rPr>
              <a:t>window.geometry('350x200')</a:t>
            </a:r>
          </a:p>
          <a:p>
            <a:r>
              <a:rPr lang="en-US" sz="1600">
                <a:solidFill>
                  <a:schemeClr val="bg1"/>
                </a:solidFill>
              </a:rPr>
              <a:t>lbl = Label(window, text="Hello")</a:t>
            </a:r>
          </a:p>
          <a:p>
            <a:r>
              <a:rPr lang="en-US" sz="1600">
                <a:solidFill>
                  <a:schemeClr val="bg1"/>
                </a:solidFill>
              </a:rPr>
              <a:t>lbl.grid(column=0, row=0)</a:t>
            </a:r>
          </a:p>
        </p:txBody>
      </p:sp>
    </p:spTree>
    <p:extLst>
      <p:ext uri="{BB962C8B-B14F-4D97-AF65-F5344CB8AC3E}">
        <p14:creationId xmlns:p14="http://schemas.microsoft.com/office/powerpoint/2010/main" val="5448267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50907" y="365761"/>
            <a:ext cx="1871002" cy="506436"/>
          </a:xfrm>
        </p:spPr>
        <p:txBody>
          <a:bodyPr>
            <a:normAutofit/>
          </a:bodyPr>
          <a:lstStyle/>
          <a:p>
            <a:r>
              <a:rPr lang="vi-VN" sz="2400">
                <a:solidFill>
                  <a:schemeClr val="accent4">
                    <a:lumMod val="40000"/>
                    <a:lumOff val="60000"/>
                  </a:schemeClr>
                </a:solidFill>
                <a:latin typeface="Times New Roman" panose="02020603050405020304" pitchFamily="18" charset="0"/>
                <a:cs typeface="Times New Roman" panose="02020603050405020304" pitchFamily="18" charset="0"/>
              </a:rPr>
              <a:t>1</a:t>
            </a:r>
            <a:r>
              <a:rPr lang="vi-VN" sz="2400" smtClean="0">
                <a:solidFill>
                  <a:schemeClr val="accent4">
                    <a:lumMod val="40000"/>
                    <a:lumOff val="60000"/>
                  </a:schemeClr>
                </a:solidFill>
                <a:latin typeface="Times New Roman" panose="02020603050405020304" pitchFamily="18" charset="0"/>
                <a:cs typeface="Times New Roman" panose="02020603050405020304" pitchFamily="18" charset="0"/>
              </a:rPr>
              <a:t>.Thư viện</a:t>
            </a:r>
            <a:endParaRPr lang="en-US" sz="24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3" name="Rectangle 2"/>
          <p:cNvSpPr/>
          <p:nvPr/>
        </p:nvSpPr>
        <p:spPr>
          <a:xfrm>
            <a:off x="750907" y="975108"/>
            <a:ext cx="4905310" cy="4401205"/>
          </a:xfrm>
          <a:prstGeom prst="rect">
            <a:avLst/>
          </a:prstGeom>
          <a:solidFill>
            <a:schemeClr val="accent1">
              <a:lumMod val="50000"/>
            </a:schemeClr>
          </a:solidFill>
        </p:spPr>
        <p:txBody>
          <a:bodyPr wrap="square">
            <a:spAutoFit/>
          </a:bodyPr>
          <a:lstStyle/>
          <a:p>
            <a:r>
              <a:rPr lang="vi-VN" sz="2000">
                <a:solidFill>
                  <a:srgbClr val="FFC000"/>
                </a:solidFill>
                <a:latin typeface="Times New Roman" panose="02020603050405020304" pitchFamily="18" charset="0"/>
                <a:cs typeface="Times New Roman" panose="02020603050405020304" pitchFamily="18" charset="0"/>
              </a:rPr>
              <a:t>NumPy:</a:t>
            </a:r>
          </a:p>
          <a:p>
            <a:pPr marL="342900" indent="-342900">
              <a:buFont typeface="Wingdings" panose="05000000000000000000" pitchFamily="2" charset="2"/>
              <a:buChar char="q"/>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Chức năng:</a:t>
            </a:r>
          </a:p>
          <a:p>
            <a:pPr algn="just"/>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Xử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lý mảng và ma trận: NumPy cung cấp các cấu trúc dữ liệu mảng nhiều chiều (ndarray) cho phép thực hiện các phép toán ma trận và mảng một cách hiệu quả.</a:t>
            </a:r>
          </a:p>
          <a:p>
            <a:pPr algn="just"/>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Tính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toán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và số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học: Cung cấp các hàm và phép toán cho việc tính toán số học, đại số tuyến tính, thống kê và biểu đồ hóa dữ liệu.</a:t>
            </a:r>
          </a:p>
          <a:p>
            <a:r>
              <a:rPr lang="vi-VN" sz="2000">
                <a:solidFill>
                  <a:srgbClr val="FFC000"/>
                </a:solidFill>
                <a:latin typeface="Times New Roman" panose="02020603050405020304" pitchFamily="18" charset="0"/>
                <a:cs typeface="Times New Roman" panose="02020603050405020304" pitchFamily="18" charset="0"/>
              </a:rPr>
              <a:t>Time:</a:t>
            </a:r>
          </a:p>
          <a:p>
            <a:pPr marL="342900" indent="-342900" algn="just">
              <a:buFont typeface="Wingdings" panose="05000000000000000000" pitchFamily="2" charset="2"/>
              <a:buChar char="q"/>
            </a:pP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Chức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năng:Tương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tác với thời gian trong Python,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lấy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thời gian hiện tại, đặt thời gian đợi, tính toán thời gian, và chuyển đổi giữa các định dạng thời gian</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a:t>
            </a:r>
            <a:endParaRPr lang="vi-VN" sz="200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6523630" y="975108"/>
            <a:ext cx="4932496" cy="4401205"/>
          </a:xfrm>
          <a:prstGeom prst="rect">
            <a:avLst/>
          </a:prstGeom>
          <a:solidFill>
            <a:schemeClr val="accent1">
              <a:lumMod val="50000"/>
            </a:schemeClr>
          </a:solidFill>
        </p:spPr>
        <p:txBody>
          <a:bodyPr wrap="square">
            <a:spAutoFit/>
          </a:bodyPr>
          <a:lstStyle/>
          <a:p>
            <a:r>
              <a:rPr lang="vi-VN" sz="2000">
                <a:solidFill>
                  <a:srgbClr val="FFC000"/>
                </a:solidFill>
                <a:latin typeface="Times New Roman" panose="02020603050405020304" pitchFamily="18" charset="0"/>
                <a:cs typeface="Times New Roman" panose="02020603050405020304" pitchFamily="18" charset="0"/>
              </a:rPr>
              <a:t>OS:</a:t>
            </a:r>
          </a:p>
          <a:p>
            <a:pPr marL="342900" indent="-342900">
              <a:buFont typeface="Wingdings" panose="05000000000000000000" pitchFamily="2" charset="2"/>
              <a:buChar char="q"/>
            </a:pP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Chức năng:</a:t>
            </a:r>
          </a:p>
          <a:p>
            <a:pPr algn="just"/>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•Tương tác với hệ thống tập tin: OS cung cấp các phương thức để tương tác với hệ thống tập tin của máy tính, bao gồm tạo, xóa, di chuyển, đổi tên tệp và thư mục.</a:t>
            </a:r>
          </a:p>
          <a:p>
            <a:pPr algn="just"/>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•Tác vụ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hệ thống: Cung cấp các phương thức để thực thi các lệnh hệ thống, tương tác với môi trường thực thi của Python.</a:t>
            </a:r>
          </a:p>
          <a:p>
            <a:r>
              <a:rPr lang="vi-VN" sz="2000">
                <a:solidFill>
                  <a:srgbClr val="FFC000"/>
                </a:solidFill>
                <a:latin typeface="Times New Roman" panose="02020603050405020304" pitchFamily="18" charset="0"/>
                <a:cs typeface="Times New Roman" panose="02020603050405020304" pitchFamily="18" charset="0"/>
              </a:rPr>
              <a:t>Webbrowser:</a:t>
            </a:r>
          </a:p>
          <a:p>
            <a:pPr marL="342900" indent="-342900" algn="just">
              <a:buFont typeface="Wingdings" panose="05000000000000000000" pitchFamily="2" charset="2"/>
              <a:buChar char="q"/>
            </a:pP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Chức năng:Mở trình duyệt </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web,cho </a:t>
            </a:r>
            <a:r>
              <a:rPr lang="vi-VN" sz="2000">
                <a:solidFill>
                  <a:schemeClr val="accent4">
                    <a:lumMod val="40000"/>
                    <a:lumOff val="60000"/>
                  </a:schemeClr>
                </a:solidFill>
                <a:latin typeface="Times New Roman" panose="02020603050405020304" pitchFamily="18" charset="0"/>
                <a:cs typeface="Times New Roman" panose="02020603050405020304" pitchFamily="18" charset="0"/>
              </a:rPr>
              <a:t>phép mở một trình duyệt web mặc định từ mã Python và mở URL hoặc các trang web cụ thể từ mã Python</a:t>
            </a:r>
            <a:r>
              <a:rPr lang="vi-VN" sz="2000" smtClean="0">
                <a:solidFill>
                  <a:schemeClr val="accent4">
                    <a:lumMod val="40000"/>
                    <a:lumOff val="60000"/>
                  </a:schemeClr>
                </a:solidFill>
                <a:latin typeface="Times New Roman" panose="02020603050405020304" pitchFamily="18" charset="0"/>
                <a:cs typeface="Times New Roman" panose="02020603050405020304" pitchFamily="18" charset="0"/>
              </a:rPr>
              <a:t>.</a:t>
            </a:r>
            <a:endParaRPr lang="en-US" sz="2000" smtClean="0">
              <a:solidFill>
                <a:schemeClr val="accent4">
                  <a:lumMod val="40000"/>
                  <a:lumOff val="6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113225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1736</TotalTime>
  <Words>2322</Words>
  <Application>Microsoft Office PowerPoint</Application>
  <PresentationFormat>Widescreen</PresentationFormat>
  <Paragraphs>150</Paragraphs>
  <Slides>21</Slides>
  <Notes>0</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Calibri Light</vt:lpstr>
      <vt:lpstr>Consolas</vt:lpstr>
      <vt:lpstr>SFMono-Regular</vt:lpstr>
      <vt:lpstr>Times New Roman</vt:lpstr>
      <vt:lpstr>Wingdings</vt:lpstr>
      <vt:lpstr>Office Theme</vt:lpstr>
      <vt:lpstr>BÁO CÁO ĐỀ TÀI</vt:lpstr>
      <vt:lpstr>PowerPoint Presentation</vt:lpstr>
      <vt:lpstr>I. TỔNG QUAN VỀ ĐỀ TÀI 1. Giới thiệu đề tài</vt:lpstr>
      <vt:lpstr>1. Giới thiệu đề tài</vt:lpstr>
      <vt:lpstr>2. Khái quát về nhận diện bàn tay</vt:lpstr>
      <vt:lpstr>II. CƠ SỞ LÝ THUYẾT 1.Thư viện </vt:lpstr>
      <vt:lpstr>3.Thư viện </vt:lpstr>
      <vt:lpstr>1.Thư viện</vt:lpstr>
      <vt:lpstr>1.Thư viện</vt:lpstr>
      <vt:lpstr>2.Công cụ phá triển</vt:lpstr>
      <vt:lpstr>III. XÂY DỰNG ỨNG DỤNG 1.Phân tích thuật  toán</vt:lpstr>
      <vt:lpstr>2.Quy trình thực hiện module</vt:lpstr>
      <vt:lpstr>3.Ý tưởng phát triển</vt:lpstr>
      <vt:lpstr>3.Ý tưởng phát triển</vt:lpstr>
      <vt:lpstr>3.Ý tưởng phát triển</vt:lpstr>
      <vt:lpstr>3.Ý tưởng phát triển Điều chỉnh thanh âm lượng</vt:lpstr>
      <vt:lpstr>3.Ý tưởng phát triển</vt:lpstr>
      <vt:lpstr>4.Mô phỏng và mã nguồn code</vt:lpstr>
      <vt:lpstr>VI. KẾT LUẬN VÀ HƯỚNG PHÁT TRIỂN 1.Kết luận</vt:lpstr>
      <vt:lpstr>2.Hướng phát triển</vt:lpstr>
      <vt:lpstr>THE END</vt:lpstr>
    </vt:vector>
  </TitlesOfParts>
  <Company>622 Ngọc lâm - 0944.197.899</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67</cp:revision>
  <dcterms:created xsi:type="dcterms:W3CDTF">2023-12-23T08:02:25Z</dcterms:created>
  <dcterms:modified xsi:type="dcterms:W3CDTF">2023-12-26T15:41:23Z</dcterms:modified>
</cp:coreProperties>
</file>